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1"/>
  </p:notesMasterIdLst>
  <p:sldIdLst>
    <p:sldId id="256" r:id="rId2"/>
    <p:sldId id="269" r:id="rId3"/>
    <p:sldId id="270" r:id="rId4"/>
    <p:sldId id="264" r:id="rId5"/>
    <p:sldId id="265" r:id="rId6"/>
    <p:sldId id="274" r:id="rId7"/>
    <p:sldId id="272" r:id="rId8"/>
    <p:sldId id="275" r:id="rId9"/>
    <p:sldId id="27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12" userDrawn="1">
          <p15:clr>
            <a:srgbClr val="A4A3A4"/>
          </p15:clr>
        </p15:guide>
        <p15:guide id="2" pos="3840" userDrawn="1">
          <p15:clr>
            <a:srgbClr val="A4A3A4"/>
          </p15:clr>
        </p15:guide>
        <p15:guide id="3" orient="horz" pos="3984" userDrawn="1">
          <p15:clr>
            <a:srgbClr val="A4A3A4"/>
          </p15:clr>
        </p15:guide>
        <p15:guide id="4" orient="horz" pos="24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52" autoAdjust="0"/>
  </p:normalViewPr>
  <p:slideViewPr>
    <p:cSldViewPr snapToGrid="0" showGuides="1">
      <p:cViewPr varScale="1">
        <p:scale>
          <a:sx n="69" d="100"/>
          <a:sy n="69" d="100"/>
        </p:scale>
        <p:origin x="566" y="36"/>
      </p:cViewPr>
      <p:guideLst>
        <p:guide orient="horz" pos="912"/>
        <p:guide pos="3840"/>
        <p:guide orient="horz" pos="3984"/>
        <p:guide orient="horz" pos="24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6B000E-1A2E-4D2B-BADE-37753AB93090}" type="datetimeFigureOut">
              <a:rPr lang="en-US" smtClean="0"/>
              <a:t>2/28/2019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26AB8-ACBE-42E6-92F5-667EDDCD9652}" type="slidenum">
              <a:rPr lang="en-US" smtClean="0"/>
              <a:t>‹#›</a:t>
            </a:fld>
            <a:endParaRPr lang="en-US" dirty="0"/>
          </a:p>
        </p:txBody>
      </p:sp>
    </p:spTree>
    <p:extLst>
      <p:ext uri="{BB962C8B-B14F-4D97-AF65-F5344CB8AC3E}">
        <p14:creationId xmlns:p14="http://schemas.microsoft.com/office/powerpoint/2010/main" val="1415577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BD421-E477-405A-91D4-9468DE9BE4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024F0D-0F00-4C64-975C-BD7D4FE0E3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67D0E03-CFD6-4610-88AC-17F03CE8E193}"/>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5" name="Footer Placeholder 4">
            <a:extLst>
              <a:ext uri="{FF2B5EF4-FFF2-40B4-BE49-F238E27FC236}">
                <a16:creationId xmlns:a16="http://schemas.microsoft.com/office/drawing/2014/main" id="{1144536D-CBA9-4A34-85D3-481BD129E4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8C1F8E3-036A-45B8-BF1F-BEF0C559E21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437744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6B1F3-61FB-4FDC-814D-EEC1C1FC37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2403B0-8D7F-4489-AB72-C346C887013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FC9304-E5BD-4F3E-ADB0-974FEBCDEAA7}"/>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5" name="Footer Placeholder 4">
            <a:extLst>
              <a:ext uri="{FF2B5EF4-FFF2-40B4-BE49-F238E27FC236}">
                <a16:creationId xmlns:a16="http://schemas.microsoft.com/office/drawing/2014/main" id="{C338AD29-D9CD-42D8-9604-C47996EE99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452C394-EF43-405B-9653-70AAB9098DE0}"/>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629452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D1E61D-2F00-41ED-8D92-7CAEB9A5A5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4647491-5142-48CA-9664-F5082D450F3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94576D-BE01-4BB5-A9F4-7DE4814E6820}"/>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5" name="Footer Placeholder 4">
            <a:extLst>
              <a:ext uri="{FF2B5EF4-FFF2-40B4-BE49-F238E27FC236}">
                <a16:creationId xmlns:a16="http://schemas.microsoft.com/office/drawing/2014/main" id="{5C10CA14-AD61-4101-9143-F7884378CAD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E98B885-CFEA-4882-BBEA-C5F14208959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951664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C47AB-DC6F-40F0-B4FB-9C0850EE0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0939C5-683A-4FDC-A8CF-5F35848AD68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1FB5F0-A7AB-4ACB-91A6-4B836F174335}"/>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5" name="Footer Placeholder 4">
            <a:extLst>
              <a:ext uri="{FF2B5EF4-FFF2-40B4-BE49-F238E27FC236}">
                <a16:creationId xmlns:a16="http://schemas.microsoft.com/office/drawing/2014/main" id="{B01BCE02-CEFC-4D30-BBB0-23CE2CB5B3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8F49760-3E16-4F16-B710-C85178E29FE7}"/>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679804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EE07D-6026-47C0-975A-7E493011BA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C00015-2956-4E1F-B05F-214F1DE24E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5556B43-C1CB-4618-B91B-AAAEEB4015DA}"/>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5" name="Footer Placeholder 4">
            <a:extLst>
              <a:ext uri="{FF2B5EF4-FFF2-40B4-BE49-F238E27FC236}">
                <a16:creationId xmlns:a16="http://schemas.microsoft.com/office/drawing/2014/main" id="{C1688E39-E80F-4C18-9C2A-69886B8221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4C5964-5187-4195-8EAF-85D18DC4F58C}"/>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358915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7B990-ED8C-4AAA-8241-C4881B1382A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6612F2-9E33-44D3-80E2-578C5440A7C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8F7B21-660D-43B3-9151-B40C9ABCD71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326A10-CB05-4418-9338-CB55A7059760}"/>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6" name="Footer Placeholder 5">
            <a:extLst>
              <a:ext uri="{FF2B5EF4-FFF2-40B4-BE49-F238E27FC236}">
                <a16:creationId xmlns:a16="http://schemas.microsoft.com/office/drawing/2014/main" id="{06940335-9BE1-42D1-A30D-C3232BD3EE0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4E95C68-4307-4B03-8921-74DB104105C2}"/>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721209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EBEC8-AC56-429B-89C3-BB6A0E6E3B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3866BA-F48C-4383-B119-81B349676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C89F967-CBBC-414E-9DC3-136707A8D35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905A60-FBC4-40AC-9F71-0FAD9CD7A6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24F92BA-75D6-44F9-A1C8-BCFBF6FF6E0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93CDDC-3537-4692-BE83-87B2A82A7040}"/>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8" name="Footer Placeholder 7">
            <a:extLst>
              <a:ext uri="{FF2B5EF4-FFF2-40B4-BE49-F238E27FC236}">
                <a16:creationId xmlns:a16="http://schemas.microsoft.com/office/drawing/2014/main" id="{DF37B9E1-D5EA-4054-8D92-F930B36963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898A038-7CD6-4715-9FDA-7194E6BCAA5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887039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65FAF-B698-49B0-B197-FD64C97AFD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3E3F44-F1D6-40F7-9A7D-0542C4A9C58A}"/>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4" name="Footer Placeholder 3">
            <a:extLst>
              <a:ext uri="{FF2B5EF4-FFF2-40B4-BE49-F238E27FC236}">
                <a16:creationId xmlns:a16="http://schemas.microsoft.com/office/drawing/2014/main" id="{0248CC28-3F4A-42A0-B211-4BA085ADCD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C3B6C99-6764-43D0-84AE-52C83494F61A}"/>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305763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79C79D-3B8A-4FA9-BC4A-63E3EF10AA4E}"/>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3" name="Footer Placeholder 2">
            <a:extLst>
              <a:ext uri="{FF2B5EF4-FFF2-40B4-BE49-F238E27FC236}">
                <a16:creationId xmlns:a16="http://schemas.microsoft.com/office/drawing/2014/main" id="{E4730E35-44DB-4FED-9E24-5BBE5D9DA83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1CDC42F-3337-4692-B53C-A552904877F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05842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07D58-952D-44D7-9911-60544C9F53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5BC150-9914-4A82-84CF-B3708B9757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4A7C02-9C7E-401F-BABE-D3028FF18C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ED6080A-4623-4F4C-B5BF-7E9E7531FA72}"/>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6" name="Footer Placeholder 5">
            <a:extLst>
              <a:ext uri="{FF2B5EF4-FFF2-40B4-BE49-F238E27FC236}">
                <a16:creationId xmlns:a16="http://schemas.microsoft.com/office/drawing/2014/main" id="{319B1D15-0BD5-4F6E-A265-BD1F2F3613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FF764D4-AA29-4DF8-A501-E2B904E9CC31}"/>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3478856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4D526-F53C-446D-8D7C-8A73C2A6AB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41CC3D-D32B-4629-85B8-E779A41050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0517242-BF08-4A5E-ABD7-483896CAE9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0B2B8E4-DF23-4701-B28A-B9E5700B31BD}"/>
              </a:ext>
            </a:extLst>
          </p:cNvPr>
          <p:cNvSpPr>
            <a:spLocks noGrp="1"/>
          </p:cNvSpPr>
          <p:nvPr>
            <p:ph type="dt" sz="half" idx="10"/>
          </p:nvPr>
        </p:nvSpPr>
        <p:spPr/>
        <p:txBody>
          <a:bodyPr/>
          <a:lstStyle/>
          <a:p>
            <a:fld id="{3050ACFF-56C3-4453-9BAD-A02FE717F83E}" type="datetimeFigureOut">
              <a:rPr lang="en-US" smtClean="0"/>
              <a:t>2/28/2019</a:t>
            </a:fld>
            <a:endParaRPr lang="en-US" dirty="0"/>
          </a:p>
        </p:txBody>
      </p:sp>
      <p:sp>
        <p:nvSpPr>
          <p:cNvPr id="6" name="Footer Placeholder 5">
            <a:extLst>
              <a:ext uri="{FF2B5EF4-FFF2-40B4-BE49-F238E27FC236}">
                <a16:creationId xmlns:a16="http://schemas.microsoft.com/office/drawing/2014/main" id="{546DE909-4588-4CF5-B2FA-B7631243341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9EA005E-65C2-4007-815C-52F23809FC2F}"/>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550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hingle">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373118-F27D-412D-B19A-2DB8C81015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537CCC-B536-48B0-B893-63FFC2EBD3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CE552F-73E7-48CE-AAB3-E947C535D5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0ACFF-56C3-4453-9BAD-A02FE717F83E}" type="datetimeFigureOut">
              <a:rPr lang="en-US" smtClean="0"/>
              <a:t>2/28/2019</a:t>
            </a:fld>
            <a:endParaRPr lang="en-US" dirty="0"/>
          </a:p>
        </p:txBody>
      </p:sp>
      <p:sp>
        <p:nvSpPr>
          <p:cNvPr id="5" name="Footer Placeholder 4">
            <a:extLst>
              <a:ext uri="{FF2B5EF4-FFF2-40B4-BE49-F238E27FC236}">
                <a16:creationId xmlns:a16="http://schemas.microsoft.com/office/drawing/2014/main" id="{46E40B4F-2015-4E9F-BCB3-E0BFA4AF9A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B610C3C-BBD3-4864-98E4-5D7B08A627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4A7955-6230-48B4-BD8B-A7C460F75945}" type="slidenum">
              <a:rPr lang="en-US" smtClean="0"/>
              <a:t>‹#›</a:t>
            </a:fld>
            <a:endParaRPr lang="en-US" dirty="0"/>
          </a:p>
        </p:txBody>
      </p:sp>
    </p:spTree>
    <p:extLst>
      <p:ext uri="{BB962C8B-B14F-4D97-AF65-F5344CB8AC3E}">
        <p14:creationId xmlns:p14="http://schemas.microsoft.com/office/powerpoint/2010/main" val="2432680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24slides.com/?utm_campaign=mp&amp;utm_medium=ppt&amp;utm_source=pptlink&amp;utm_content=&amp;utm_ter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rmarciano.shinyapps.io/MedicarePatientPricing/"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emf"/><Relationship Id="rId4" Type="http://schemas.openxmlformats.org/officeDocument/2006/relationships/hyperlink" Target="https://24slides.com/?utm_campaign=mp&amp;utm_medium=ppt&amp;utm_source=pptlink&amp;utm_content=&amp;utm_ter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70231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hlinkClick r:id="rId4"/>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9944100" y="4161794"/>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292100" y="2249928"/>
            <a:ext cx="6562912" cy="1846659"/>
          </a:xfrm>
          <a:prstGeom prst="rect">
            <a:avLst/>
          </a:prstGeom>
          <a:noFill/>
        </p:spPr>
        <p:txBody>
          <a:bodyPr wrap="square" lIns="0" tIns="0" rIns="0" bIns="0" rtlCol="0" anchor="ctr">
            <a:spAutoFit/>
          </a:bodyPr>
          <a:lstStyle/>
          <a:p>
            <a:r>
              <a:rPr lang="en-US" sz="6000" b="1" dirty="0">
                <a:solidFill>
                  <a:schemeClr val="bg1"/>
                </a:solidFill>
                <a:latin typeface="+mj-lt"/>
              </a:rPr>
              <a:t>Knowledge is Savings</a:t>
            </a:r>
          </a:p>
        </p:txBody>
      </p:sp>
      <p:sp>
        <p:nvSpPr>
          <p:cNvPr id="9" name="TextBox 8">
            <a:extLst>
              <a:ext uri="{FF2B5EF4-FFF2-40B4-BE49-F238E27FC236}">
                <a16:creationId xmlns:a16="http://schemas.microsoft.com/office/drawing/2014/main" id="{7EAEBA89-B616-43ED-A91E-61105E1C9DD6}"/>
              </a:ext>
            </a:extLst>
          </p:cNvPr>
          <p:cNvSpPr txBox="1"/>
          <p:nvPr/>
        </p:nvSpPr>
        <p:spPr>
          <a:xfrm>
            <a:off x="781507" y="4161795"/>
            <a:ext cx="5786662" cy="246221"/>
          </a:xfrm>
          <a:prstGeom prst="rect">
            <a:avLst/>
          </a:prstGeom>
          <a:noFill/>
        </p:spPr>
        <p:txBody>
          <a:bodyPr wrap="square" lIns="0" tIns="0" rIns="0" bIns="0" rtlCol="0">
            <a:spAutoFit/>
          </a:bodyPr>
          <a:lstStyle/>
          <a:p>
            <a:r>
              <a:rPr lang="en-US" sz="1600" dirty="0">
                <a:solidFill>
                  <a:schemeClr val="bg1"/>
                </a:solidFill>
              </a:rPr>
              <a:t>Inpatient Medicare Pricing Trends</a:t>
            </a:r>
          </a:p>
        </p:txBody>
      </p:sp>
      <p:sp>
        <p:nvSpPr>
          <p:cNvPr id="2" name="Title 1" hidden="1">
            <a:extLst>
              <a:ext uri="{FF2B5EF4-FFF2-40B4-BE49-F238E27FC236}">
                <a16:creationId xmlns:a16="http://schemas.microsoft.com/office/drawing/2014/main" id="{BAC4DC87-4412-47EA-869B-E290F40E52AD}"/>
              </a:ext>
            </a:extLst>
          </p:cNvPr>
          <p:cNvSpPr>
            <a:spLocks noGrp="1"/>
          </p:cNvSpPr>
          <p:nvPr>
            <p:ph type="title" idx="4294967295"/>
          </p:nvPr>
        </p:nvSpPr>
        <p:spPr>
          <a:xfrm>
            <a:off x="0" y="365125"/>
            <a:ext cx="10515600" cy="1325563"/>
          </a:xfrm>
        </p:spPr>
        <p:txBody>
          <a:bodyPr/>
          <a:lstStyle/>
          <a:p>
            <a:r>
              <a:rPr lang="en-US" dirty="0"/>
              <a:t>Balanced scorecard slide 1</a:t>
            </a:r>
          </a:p>
        </p:txBody>
      </p:sp>
      <p:sp>
        <p:nvSpPr>
          <p:cNvPr id="3" name="TextBox 2">
            <a:extLst>
              <a:ext uri="{FF2B5EF4-FFF2-40B4-BE49-F238E27FC236}">
                <a16:creationId xmlns:a16="http://schemas.microsoft.com/office/drawing/2014/main" id="{76D27F8E-F59D-40EA-B6F7-6E447042BF1D}"/>
              </a:ext>
            </a:extLst>
          </p:cNvPr>
          <p:cNvSpPr txBox="1"/>
          <p:nvPr/>
        </p:nvSpPr>
        <p:spPr>
          <a:xfrm>
            <a:off x="9944100" y="4331072"/>
            <a:ext cx="1955800" cy="646331"/>
          </a:xfrm>
          <a:prstGeom prst="rect">
            <a:avLst/>
          </a:prstGeom>
          <a:noFill/>
        </p:spPr>
        <p:txBody>
          <a:bodyPr wrap="square" rtlCol="0">
            <a:spAutoFit/>
          </a:bodyPr>
          <a:lstStyle/>
          <a:p>
            <a:pPr algn="ctr"/>
            <a:r>
              <a:rPr lang="en-US" dirty="0">
                <a:solidFill>
                  <a:schemeClr val="bg1"/>
                </a:solidFill>
              </a:rPr>
              <a:t>A report by</a:t>
            </a:r>
          </a:p>
          <a:p>
            <a:pPr algn="ctr"/>
            <a:r>
              <a:rPr lang="en-US" dirty="0">
                <a:solidFill>
                  <a:schemeClr val="bg1"/>
                </a:solidFill>
              </a:rPr>
              <a:t>Rachel Marciano</a:t>
            </a:r>
          </a:p>
        </p:txBody>
      </p:sp>
    </p:spTree>
    <p:extLst>
      <p:ext uri="{BB962C8B-B14F-4D97-AF65-F5344CB8AC3E}">
        <p14:creationId xmlns:p14="http://schemas.microsoft.com/office/powerpoint/2010/main" val="3623649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2</a:t>
            </a:fld>
            <a:endParaRPr lang="en-US" dirty="0"/>
          </a:p>
        </p:txBody>
      </p:sp>
      <p:sp>
        <p:nvSpPr>
          <p:cNvPr id="5" name="Title 4" hidden="1">
            <a:extLst>
              <a:ext uri="{FF2B5EF4-FFF2-40B4-BE49-F238E27FC236}">
                <a16:creationId xmlns:a16="http://schemas.microsoft.com/office/drawing/2014/main" id="{5B664BA7-9B42-4B7A-A90E-F041269601F0}"/>
              </a:ext>
            </a:extLst>
          </p:cNvPr>
          <p:cNvSpPr>
            <a:spLocks noGrp="1"/>
          </p:cNvSpPr>
          <p:nvPr>
            <p:ph type="title" idx="4294967295"/>
          </p:nvPr>
        </p:nvSpPr>
        <p:spPr>
          <a:xfrm>
            <a:off x="0" y="365125"/>
            <a:ext cx="10515600" cy="1325563"/>
          </a:xfrm>
        </p:spPr>
        <p:txBody>
          <a:bodyPr/>
          <a:lstStyle/>
          <a:p>
            <a:r>
              <a:rPr lang="en-US" dirty="0"/>
              <a:t>Balanced scorecard slide 8</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t>WHAT’S THE ISSUE?</a:t>
            </a:r>
            <a:endParaRPr lang="en-US" sz="3600" b="1" dirty="0"/>
          </a:p>
        </p:txBody>
      </p:sp>
      <p:sp>
        <p:nvSpPr>
          <p:cNvPr id="37" name="Freeform 5">
            <a:extLst>
              <a:ext uri="{FF2B5EF4-FFF2-40B4-BE49-F238E27FC236}">
                <a16:creationId xmlns:a16="http://schemas.microsoft.com/office/drawing/2014/main" id="{1668D5A2-EF9D-4989-B9DD-E4070CBD9C20}"/>
              </a:ext>
              <a:ext uri="{C183D7F6-B498-43B3-948B-1728B52AA6E4}">
                <adec:decorative xmlns:adec="http://schemas.microsoft.com/office/drawing/2017/decorative" val="1"/>
              </a:ext>
            </a:extLst>
          </p:cNvPr>
          <p:cNvSpPr>
            <a:spLocks/>
          </p:cNvSpPr>
          <p:nvPr/>
        </p:nvSpPr>
        <p:spPr bwMode="auto">
          <a:xfrm>
            <a:off x="430155" y="1355605"/>
            <a:ext cx="6228420" cy="4461503"/>
          </a:xfrm>
          <a:custGeom>
            <a:avLst/>
            <a:gdLst>
              <a:gd name="T0" fmla="*/ 406 w 2747"/>
              <a:gd name="T1" fmla="*/ 1820 h 1968"/>
              <a:gd name="T2" fmla="*/ 679 w 2747"/>
              <a:gd name="T3" fmla="*/ 1968 h 1968"/>
              <a:gd name="T4" fmla="*/ 852 w 2747"/>
              <a:gd name="T5" fmla="*/ 1919 h 1968"/>
              <a:gd name="T6" fmla="*/ 971 w 2747"/>
              <a:gd name="T7" fmla="*/ 1941 h 1968"/>
              <a:gd name="T8" fmla="*/ 1245 w 2747"/>
              <a:gd name="T9" fmla="*/ 1792 h 1968"/>
              <a:gd name="T10" fmla="*/ 1251 w 2747"/>
              <a:gd name="T11" fmla="*/ 1792 h 1968"/>
              <a:gd name="T12" fmla="*/ 1571 w 2747"/>
              <a:gd name="T13" fmla="*/ 1530 h 1968"/>
              <a:gd name="T14" fmla="*/ 1692 w 2747"/>
              <a:gd name="T15" fmla="*/ 1554 h 1968"/>
              <a:gd name="T16" fmla="*/ 1994 w 2747"/>
              <a:gd name="T17" fmla="*/ 1351 h 1968"/>
              <a:gd name="T18" fmla="*/ 2160 w 2747"/>
              <a:gd name="T19" fmla="*/ 1397 h 1968"/>
              <a:gd name="T20" fmla="*/ 2456 w 2747"/>
              <a:gd name="T21" fmla="*/ 1207 h 1968"/>
              <a:gd name="T22" fmla="*/ 2747 w 2747"/>
              <a:gd name="T23" fmla="*/ 882 h 1968"/>
              <a:gd name="T24" fmla="*/ 2505 w 2747"/>
              <a:gd name="T25" fmla="*/ 567 h 1968"/>
              <a:gd name="T26" fmla="*/ 2114 w 2747"/>
              <a:gd name="T27" fmla="*/ 230 h 1968"/>
              <a:gd name="T28" fmla="*/ 2036 w 2747"/>
              <a:gd name="T29" fmla="*/ 238 h 1968"/>
              <a:gd name="T30" fmla="*/ 1884 w 2747"/>
              <a:gd name="T31" fmla="*/ 138 h 1968"/>
              <a:gd name="T32" fmla="*/ 1831 w 2747"/>
              <a:gd name="T33" fmla="*/ 147 h 1968"/>
              <a:gd name="T34" fmla="*/ 1523 w 2747"/>
              <a:gd name="T35" fmla="*/ 0 h 1968"/>
              <a:gd name="T36" fmla="*/ 1196 w 2747"/>
              <a:gd name="T37" fmla="*/ 174 h 1968"/>
              <a:gd name="T38" fmla="*/ 956 w 2747"/>
              <a:gd name="T39" fmla="*/ 92 h 1968"/>
              <a:gd name="T40" fmla="*/ 593 w 2747"/>
              <a:gd name="T41" fmla="*/ 330 h 1968"/>
              <a:gd name="T42" fmla="*/ 576 w 2747"/>
              <a:gd name="T43" fmla="*/ 330 h 1968"/>
              <a:gd name="T44" fmla="*/ 181 w 2747"/>
              <a:gd name="T45" fmla="*/ 725 h 1968"/>
              <a:gd name="T46" fmla="*/ 186 w 2747"/>
              <a:gd name="T47" fmla="*/ 789 h 1968"/>
              <a:gd name="T48" fmla="*/ 77 w 2747"/>
              <a:gd name="T49" fmla="*/ 944 h 1968"/>
              <a:gd name="T50" fmla="*/ 126 w 2747"/>
              <a:gd name="T51" fmla="*/ 1062 h 1968"/>
              <a:gd name="T52" fmla="*/ 0 w 2747"/>
              <a:gd name="T53" fmla="*/ 1374 h 1968"/>
              <a:gd name="T54" fmla="*/ 406 w 2747"/>
              <a:gd name="T55" fmla="*/ 1820 h 1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47" h="1968">
                <a:moveTo>
                  <a:pt x="406" y="1820"/>
                </a:moveTo>
                <a:cubicBezTo>
                  <a:pt x="465" y="1909"/>
                  <a:pt x="565" y="1968"/>
                  <a:pt x="679" y="1968"/>
                </a:cubicBezTo>
                <a:cubicBezTo>
                  <a:pt x="743" y="1968"/>
                  <a:pt x="802" y="1950"/>
                  <a:pt x="852" y="1919"/>
                </a:cubicBezTo>
                <a:cubicBezTo>
                  <a:pt x="889" y="1933"/>
                  <a:pt x="929" y="1941"/>
                  <a:pt x="971" y="1941"/>
                </a:cubicBezTo>
                <a:cubicBezTo>
                  <a:pt x="1086" y="1941"/>
                  <a:pt x="1187" y="1882"/>
                  <a:pt x="1245" y="1792"/>
                </a:cubicBezTo>
                <a:cubicBezTo>
                  <a:pt x="1247" y="1792"/>
                  <a:pt x="1249" y="1792"/>
                  <a:pt x="1251" y="1792"/>
                </a:cubicBezTo>
                <a:cubicBezTo>
                  <a:pt x="1409" y="1792"/>
                  <a:pt x="1541" y="1679"/>
                  <a:pt x="1571" y="1530"/>
                </a:cubicBezTo>
                <a:cubicBezTo>
                  <a:pt x="1608" y="1545"/>
                  <a:pt x="1649" y="1554"/>
                  <a:pt x="1692" y="1554"/>
                </a:cubicBezTo>
                <a:cubicBezTo>
                  <a:pt x="1829" y="1554"/>
                  <a:pt x="1945" y="1470"/>
                  <a:pt x="1994" y="1351"/>
                </a:cubicBezTo>
                <a:cubicBezTo>
                  <a:pt x="2043" y="1380"/>
                  <a:pt x="2099" y="1397"/>
                  <a:pt x="2160" y="1397"/>
                </a:cubicBezTo>
                <a:cubicBezTo>
                  <a:pt x="2292" y="1397"/>
                  <a:pt x="2405" y="1319"/>
                  <a:pt x="2456" y="1207"/>
                </a:cubicBezTo>
                <a:cubicBezTo>
                  <a:pt x="2620" y="1189"/>
                  <a:pt x="2747" y="1051"/>
                  <a:pt x="2747" y="882"/>
                </a:cubicBezTo>
                <a:cubicBezTo>
                  <a:pt x="2747" y="731"/>
                  <a:pt x="2644" y="604"/>
                  <a:pt x="2505" y="567"/>
                </a:cubicBezTo>
                <a:cubicBezTo>
                  <a:pt x="2477" y="377"/>
                  <a:pt x="2313" y="230"/>
                  <a:pt x="2114" y="230"/>
                </a:cubicBezTo>
                <a:cubicBezTo>
                  <a:pt x="2087" y="230"/>
                  <a:pt x="2061" y="233"/>
                  <a:pt x="2036" y="238"/>
                </a:cubicBezTo>
                <a:cubicBezTo>
                  <a:pt x="2010" y="179"/>
                  <a:pt x="1952" y="138"/>
                  <a:pt x="1884" y="138"/>
                </a:cubicBezTo>
                <a:cubicBezTo>
                  <a:pt x="1865" y="138"/>
                  <a:pt x="1847" y="141"/>
                  <a:pt x="1831" y="147"/>
                </a:cubicBezTo>
                <a:cubicBezTo>
                  <a:pt x="1758" y="57"/>
                  <a:pt x="1648" y="0"/>
                  <a:pt x="1523" y="0"/>
                </a:cubicBezTo>
                <a:cubicBezTo>
                  <a:pt x="1387" y="0"/>
                  <a:pt x="1267" y="69"/>
                  <a:pt x="1196" y="174"/>
                </a:cubicBezTo>
                <a:cubicBezTo>
                  <a:pt x="1129" y="123"/>
                  <a:pt x="1046" y="92"/>
                  <a:pt x="956" y="92"/>
                </a:cubicBezTo>
                <a:cubicBezTo>
                  <a:pt x="793" y="92"/>
                  <a:pt x="653" y="190"/>
                  <a:pt x="593" y="330"/>
                </a:cubicBezTo>
                <a:cubicBezTo>
                  <a:pt x="587" y="330"/>
                  <a:pt x="581" y="330"/>
                  <a:pt x="576" y="330"/>
                </a:cubicBezTo>
                <a:cubicBezTo>
                  <a:pt x="357" y="330"/>
                  <a:pt x="181" y="507"/>
                  <a:pt x="181" y="725"/>
                </a:cubicBezTo>
                <a:cubicBezTo>
                  <a:pt x="181" y="747"/>
                  <a:pt x="182" y="768"/>
                  <a:pt x="186" y="789"/>
                </a:cubicBezTo>
                <a:cubicBezTo>
                  <a:pt x="122" y="812"/>
                  <a:pt x="77" y="873"/>
                  <a:pt x="77" y="944"/>
                </a:cubicBezTo>
                <a:cubicBezTo>
                  <a:pt x="77" y="990"/>
                  <a:pt x="96" y="1032"/>
                  <a:pt x="126" y="1062"/>
                </a:cubicBezTo>
                <a:cubicBezTo>
                  <a:pt x="48" y="1142"/>
                  <a:pt x="0" y="1252"/>
                  <a:pt x="0" y="1374"/>
                </a:cubicBezTo>
                <a:cubicBezTo>
                  <a:pt x="0" y="1607"/>
                  <a:pt x="178" y="1799"/>
                  <a:pt x="406" y="1820"/>
                </a:cubicBezTo>
                <a:close/>
              </a:path>
            </a:pathLst>
          </a:custGeom>
          <a:noFill/>
          <a:ln w="57150" cap="flat">
            <a:solidFill>
              <a:schemeClr val="bg2"/>
            </a:solidFill>
            <a:prstDash val="solid"/>
            <a:miter lim="800000"/>
            <a:headEnd/>
            <a:tailEnd/>
          </a:ln>
          <a:effectLs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nvGrpSpPr>
          <p:cNvPr id="38" name="Group 37">
            <a:extLst>
              <a:ext uri="{FF2B5EF4-FFF2-40B4-BE49-F238E27FC236}">
                <a16:creationId xmlns:a16="http://schemas.microsoft.com/office/drawing/2014/main" id="{4AA56DDC-977E-48C4-97DF-733FCBEDCD3E}"/>
              </a:ext>
              <a:ext uri="{C183D7F6-B498-43B3-948B-1728B52AA6E4}">
                <adec:decorative xmlns:adec="http://schemas.microsoft.com/office/drawing/2017/decorative" val="1"/>
              </a:ext>
            </a:extLst>
          </p:cNvPr>
          <p:cNvGrpSpPr/>
          <p:nvPr/>
        </p:nvGrpSpPr>
        <p:grpSpPr>
          <a:xfrm>
            <a:off x="4317252" y="3300299"/>
            <a:ext cx="540417" cy="541926"/>
            <a:chOff x="5132388" y="3533775"/>
            <a:chExt cx="568325" cy="569912"/>
          </a:xfrm>
          <a:solidFill>
            <a:srgbClr val="DADFE1"/>
          </a:solidFill>
          <a:effectLst/>
        </p:grpSpPr>
        <p:sp>
          <p:nvSpPr>
            <p:cNvPr id="39" name="Freeform 6">
              <a:extLst>
                <a:ext uri="{FF2B5EF4-FFF2-40B4-BE49-F238E27FC236}">
                  <a16:creationId xmlns:a16="http://schemas.microsoft.com/office/drawing/2014/main" id="{F86CBBE3-4C5F-426D-B19E-CDF49A22F6DC}"/>
                </a:ext>
              </a:extLst>
            </p:cNvPr>
            <p:cNvSpPr>
              <a:spLocks noEditPoints="1"/>
            </p:cNvSpPr>
            <p:nvPr/>
          </p:nvSpPr>
          <p:spPr bwMode="auto">
            <a:xfrm>
              <a:off x="5132388" y="3533775"/>
              <a:ext cx="568325" cy="569912"/>
            </a:xfrm>
            <a:custGeom>
              <a:avLst/>
              <a:gdLst>
                <a:gd name="T0" fmla="*/ 85 w 254"/>
                <a:gd name="T1" fmla="*/ 215 h 254"/>
                <a:gd name="T2" fmla="*/ 90 w 254"/>
                <a:gd name="T3" fmla="*/ 249 h 254"/>
                <a:gd name="T4" fmla="*/ 119 w 254"/>
                <a:gd name="T5" fmla="*/ 254 h 254"/>
                <a:gd name="T6" fmla="*/ 135 w 254"/>
                <a:gd name="T7" fmla="*/ 224 h 254"/>
                <a:gd name="T8" fmla="*/ 160 w 254"/>
                <a:gd name="T9" fmla="*/ 219 h 254"/>
                <a:gd name="T10" fmla="*/ 187 w 254"/>
                <a:gd name="T11" fmla="*/ 239 h 254"/>
                <a:gd name="T12" fmla="*/ 212 w 254"/>
                <a:gd name="T13" fmla="*/ 222 h 254"/>
                <a:gd name="T14" fmla="*/ 202 w 254"/>
                <a:gd name="T15" fmla="*/ 189 h 254"/>
                <a:gd name="T16" fmla="*/ 215 w 254"/>
                <a:gd name="T17" fmla="*/ 169 h 254"/>
                <a:gd name="T18" fmla="*/ 249 w 254"/>
                <a:gd name="T19" fmla="*/ 164 h 254"/>
                <a:gd name="T20" fmla="*/ 254 w 254"/>
                <a:gd name="T21" fmla="*/ 134 h 254"/>
                <a:gd name="T22" fmla="*/ 224 w 254"/>
                <a:gd name="T23" fmla="*/ 118 h 254"/>
                <a:gd name="T24" fmla="*/ 218 w 254"/>
                <a:gd name="T25" fmla="*/ 95 h 254"/>
                <a:gd name="T26" fmla="*/ 239 w 254"/>
                <a:gd name="T27" fmla="*/ 67 h 254"/>
                <a:gd name="T28" fmla="*/ 222 w 254"/>
                <a:gd name="T29" fmla="*/ 43 h 254"/>
                <a:gd name="T30" fmla="*/ 189 w 254"/>
                <a:gd name="T31" fmla="*/ 53 h 254"/>
                <a:gd name="T32" fmla="*/ 169 w 254"/>
                <a:gd name="T33" fmla="*/ 40 h 254"/>
                <a:gd name="T34" fmla="*/ 164 w 254"/>
                <a:gd name="T35" fmla="*/ 6 h 254"/>
                <a:gd name="T36" fmla="*/ 134 w 254"/>
                <a:gd name="T37" fmla="*/ 0 h 254"/>
                <a:gd name="T38" fmla="*/ 119 w 254"/>
                <a:gd name="T39" fmla="*/ 31 h 254"/>
                <a:gd name="T40" fmla="*/ 94 w 254"/>
                <a:gd name="T41" fmla="*/ 36 h 254"/>
                <a:gd name="T42" fmla="*/ 67 w 254"/>
                <a:gd name="T43" fmla="*/ 15 h 254"/>
                <a:gd name="T44" fmla="*/ 42 w 254"/>
                <a:gd name="T45" fmla="*/ 33 h 254"/>
                <a:gd name="T46" fmla="*/ 52 w 254"/>
                <a:gd name="T47" fmla="*/ 65 h 254"/>
                <a:gd name="T48" fmla="*/ 39 w 254"/>
                <a:gd name="T49" fmla="*/ 86 h 254"/>
                <a:gd name="T50" fmla="*/ 6 w 254"/>
                <a:gd name="T51" fmla="*/ 91 h 254"/>
                <a:gd name="T52" fmla="*/ 0 w 254"/>
                <a:gd name="T53" fmla="*/ 121 h 254"/>
                <a:gd name="T54" fmla="*/ 30 w 254"/>
                <a:gd name="T55" fmla="*/ 136 h 254"/>
                <a:gd name="T56" fmla="*/ 35 w 254"/>
                <a:gd name="T57" fmla="*/ 160 h 254"/>
                <a:gd name="T58" fmla="*/ 15 w 254"/>
                <a:gd name="T59" fmla="*/ 187 h 254"/>
                <a:gd name="T60" fmla="*/ 32 w 254"/>
                <a:gd name="T61" fmla="*/ 212 h 254"/>
                <a:gd name="T62" fmla="*/ 64 w 254"/>
                <a:gd name="T63" fmla="*/ 201 h 254"/>
                <a:gd name="T64" fmla="*/ 85 w 254"/>
                <a:gd name="T65" fmla="*/ 215 h 254"/>
                <a:gd name="T66" fmla="*/ 93 w 254"/>
                <a:gd name="T67" fmla="*/ 160 h 254"/>
                <a:gd name="T68" fmla="*/ 79 w 254"/>
                <a:gd name="T69" fmla="*/ 126 h 254"/>
                <a:gd name="T70" fmla="*/ 81 w 254"/>
                <a:gd name="T71" fmla="*/ 115 h 254"/>
                <a:gd name="T72" fmla="*/ 128 w 254"/>
                <a:gd name="T73" fmla="*/ 79 h 254"/>
                <a:gd name="T74" fmla="*/ 175 w 254"/>
                <a:gd name="T75" fmla="*/ 128 h 254"/>
                <a:gd name="T76" fmla="*/ 173 w 254"/>
                <a:gd name="T77" fmla="*/ 140 h 254"/>
                <a:gd name="T78" fmla="*/ 173 w 254"/>
                <a:gd name="T79" fmla="*/ 140 h 254"/>
                <a:gd name="T80" fmla="*/ 126 w 254"/>
                <a:gd name="T81" fmla="*/ 175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90" y="249"/>
                    <a:pt x="90" y="249"/>
                    <a:pt x="90" y="249"/>
                  </a:cubicBezTo>
                  <a:cubicBezTo>
                    <a:pt x="119" y="254"/>
                    <a:pt x="119" y="254"/>
                    <a:pt x="119" y="254"/>
                  </a:cubicBezTo>
                  <a:cubicBezTo>
                    <a:pt x="135" y="224"/>
                    <a:pt x="135" y="224"/>
                    <a:pt x="135" y="224"/>
                  </a:cubicBezTo>
                  <a:cubicBezTo>
                    <a:pt x="144" y="223"/>
                    <a:pt x="152" y="221"/>
                    <a:pt x="160" y="219"/>
                  </a:cubicBezTo>
                  <a:cubicBezTo>
                    <a:pt x="187" y="239"/>
                    <a:pt x="187" y="239"/>
                    <a:pt x="187" y="239"/>
                  </a:cubicBezTo>
                  <a:cubicBezTo>
                    <a:pt x="212" y="222"/>
                    <a:pt x="212" y="222"/>
                    <a:pt x="212" y="222"/>
                  </a:cubicBezTo>
                  <a:cubicBezTo>
                    <a:pt x="202" y="189"/>
                    <a:pt x="202" y="189"/>
                    <a:pt x="202" y="189"/>
                  </a:cubicBezTo>
                  <a:cubicBezTo>
                    <a:pt x="207" y="183"/>
                    <a:pt x="211" y="176"/>
                    <a:pt x="215" y="169"/>
                  </a:cubicBezTo>
                  <a:cubicBezTo>
                    <a:pt x="249" y="164"/>
                    <a:pt x="249" y="164"/>
                    <a:pt x="249" y="164"/>
                  </a:cubicBezTo>
                  <a:cubicBezTo>
                    <a:pt x="254" y="134"/>
                    <a:pt x="254" y="134"/>
                    <a:pt x="254" y="134"/>
                  </a:cubicBezTo>
                  <a:cubicBezTo>
                    <a:pt x="224" y="118"/>
                    <a:pt x="224" y="118"/>
                    <a:pt x="224" y="118"/>
                  </a:cubicBezTo>
                  <a:cubicBezTo>
                    <a:pt x="223" y="110"/>
                    <a:pt x="221" y="102"/>
                    <a:pt x="218" y="95"/>
                  </a:cubicBezTo>
                  <a:cubicBezTo>
                    <a:pt x="239" y="67"/>
                    <a:pt x="239" y="67"/>
                    <a:pt x="239" y="67"/>
                  </a:cubicBezTo>
                  <a:cubicBezTo>
                    <a:pt x="222" y="43"/>
                    <a:pt x="222" y="43"/>
                    <a:pt x="222" y="43"/>
                  </a:cubicBezTo>
                  <a:cubicBezTo>
                    <a:pt x="189" y="53"/>
                    <a:pt x="189" y="53"/>
                    <a:pt x="189" y="53"/>
                  </a:cubicBezTo>
                  <a:cubicBezTo>
                    <a:pt x="183" y="48"/>
                    <a:pt x="176" y="43"/>
                    <a:pt x="169" y="40"/>
                  </a:cubicBezTo>
                  <a:cubicBezTo>
                    <a:pt x="164" y="6"/>
                    <a:pt x="164" y="6"/>
                    <a:pt x="164" y="6"/>
                  </a:cubicBezTo>
                  <a:cubicBezTo>
                    <a:pt x="134" y="0"/>
                    <a:pt x="134" y="0"/>
                    <a:pt x="134" y="0"/>
                  </a:cubicBezTo>
                  <a:cubicBezTo>
                    <a:pt x="119" y="31"/>
                    <a:pt x="119" y="31"/>
                    <a:pt x="119" y="31"/>
                  </a:cubicBezTo>
                  <a:cubicBezTo>
                    <a:pt x="110" y="31"/>
                    <a:pt x="102" y="33"/>
                    <a:pt x="94" y="36"/>
                  </a:cubicBezTo>
                  <a:cubicBezTo>
                    <a:pt x="67" y="15"/>
                    <a:pt x="67" y="15"/>
                    <a:pt x="67" y="15"/>
                  </a:cubicBezTo>
                  <a:cubicBezTo>
                    <a:pt x="42" y="33"/>
                    <a:pt x="42" y="33"/>
                    <a:pt x="42" y="33"/>
                  </a:cubicBezTo>
                  <a:cubicBezTo>
                    <a:pt x="52" y="65"/>
                    <a:pt x="52" y="65"/>
                    <a:pt x="52" y="65"/>
                  </a:cubicBezTo>
                  <a:cubicBezTo>
                    <a:pt x="47" y="72"/>
                    <a:pt x="43" y="79"/>
                    <a:pt x="39" y="86"/>
                  </a:cubicBezTo>
                  <a:cubicBezTo>
                    <a:pt x="6" y="91"/>
                    <a:pt x="6" y="91"/>
                    <a:pt x="6" y="91"/>
                  </a:cubicBezTo>
                  <a:cubicBezTo>
                    <a:pt x="0" y="121"/>
                    <a:pt x="0" y="121"/>
                    <a:pt x="0" y="121"/>
                  </a:cubicBezTo>
                  <a:cubicBezTo>
                    <a:pt x="30" y="136"/>
                    <a:pt x="30" y="136"/>
                    <a:pt x="30" y="136"/>
                  </a:cubicBezTo>
                  <a:cubicBezTo>
                    <a:pt x="31" y="144"/>
                    <a:pt x="33" y="152"/>
                    <a:pt x="35" y="160"/>
                  </a:cubicBezTo>
                  <a:cubicBezTo>
                    <a:pt x="15" y="187"/>
                    <a:pt x="15" y="187"/>
                    <a:pt x="15" y="187"/>
                  </a:cubicBezTo>
                  <a:cubicBezTo>
                    <a:pt x="32" y="212"/>
                    <a:pt x="32" y="212"/>
                    <a:pt x="32" y="212"/>
                  </a:cubicBezTo>
                  <a:cubicBezTo>
                    <a:pt x="64" y="201"/>
                    <a:pt x="64" y="201"/>
                    <a:pt x="64" y="201"/>
                  </a:cubicBezTo>
                  <a:cubicBezTo>
                    <a:pt x="71" y="207"/>
                    <a:pt x="78" y="211"/>
                    <a:pt x="85" y="215"/>
                  </a:cubicBezTo>
                  <a:close/>
                  <a:moveTo>
                    <a:pt x="93" y="160"/>
                  </a:moveTo>
                  <a:cubicBezTo>
                    <a:pt x="84" y="151"/>
                    <a:pt x="79" y="139"/>
                    <a:pt x="79" y="126"/>
                  </a:cubicBezTo>
                  <a:cubicBezTo>
                    <a:pt x="79" y="122"/>
                    <a:pt x="80" y="118"/>
                    <a:pt x="81" y="115"/>
                  </a:cubicBezTo>
                  <a:cubicBezTo>
                    <a:pt x="87" y="93"/>
                    <a:pt x="106" y="79"/>
                    <a:pt x="128" y="79"/>
                  </a:cubicBezTo>
                  <a:cubicBezTo>
                    <a:pt x="154" y="80"/>
                    <a:pt x="175" y="102"/>
                    <a:pt x="175" y="128"/>
                  </a:cubicBezTo>
                  <a:cubicBezTo>
                    <a:pt x="175" y="132"/>
                    <a:pt x="173" y="136"/>
                    <a:pt x="173" y="140"/>
                  </a:cubicBezTo>
                  <a:cubicBezTo>
                    <a:pt x="173" y="140"/>
                    <a:pt x="173" y="140"/>
                    <a:pt x="173" y="140"/>
                  </a:cubicBezTo>
                  <a:cubicBezTo>
                    <a:pt x="166" y="161"/>
                    <a:pt x="148" y="175"/>
                    <a:pt x="126" y="175"/>
                  </a:cubicBezTo>
                  <a:cubicBezTo>
                    <a:pt x="113" y="175"/>
                    <a:pt x="101" y="170"/>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0" name="Freeform 7">
              <a:extLst>
                <a:ext uri="{FF2B5EF4-FFF2-40B4-BE49-F238E27FC236}">
                  <a16:creationId xmlns:a16="http://schemas.microsoft.com/office/drawing/2014/main" id="{7D2D6F91-C5DD-4492-A8FE-A4F61C5205A6}"/>
                </a:ext>
              </a:extLst>
            </p:cNvPr>
            <p:cNvSpPr>
              <a:spLocks/>
            </p:cNvSpPr>
            <p:nvPr/>
          </p:nvSpPr>
          <p:spPr bwMode="auto">
            <a:xfrm>
              <a:off x="5343525" y="3744913"/>
              <a:ext cx="144463" cy="147637"/>
            </a:xfrm>
            <a:custGeom>
              <a:avLst/>
              <a:gdLst>
                <a:gd name="T0" fmla="*/ 0 w 65"/>
                <a:gd name="T1" fmla="*/ 33 h 66"/>
                <a:gd name="T2" fmla="*/ 2 w 65"/>
                <a:gd name="T3" fmla="*/ 25 h 66"/>
                <a:gd name="T4" fmla="*/ 34 w 65"/>
                <a:gd name="T5" fmla="*/ 1 h 66"/>
                <a:gd name="T6" fmla="*/ 65 w 65"/>
                <a:gd name="T7" fmla="*/ 34 h 66"/>
                <a:gd name="T8" fmla="*/ 63 w 65"/>
                <a:gd name="T9" fmla="*/ 42 h 66"/>
                <a:gd name="T10" fmla="*/ 63 w 65"/>
                <a:gd name="T11" fmla="*/ 42 h 66"/>
                <a:gd name="T12" fmla="*/ 32 w 65"/>
                <a:gd name="T13" fmla="*/ 66 h 66"/>
                <a:gd name="T14" fmla="*/ 9 w 65"/>
                <a:gd name="T15" fmla="*/ 56 h 66"/>
                <a:gd name="T16" fmla="*/ 0 w 65"/>
                <a:gd name="T17" fmla="*/ 3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6">
                  <a:moveTo>
                    <a:pt x="0" y="33"/>
                  </a:moveTo>
                  <a:cubicBezTo>
                    <a:pt x="0" y="30"/>
                    <a:pt x="1" y="27"/>
                    <a:pt x="2" y="25"/>
                  </a:cubicBezTo>
                  <a:cubicBezTo>
                    <a:pt x="5" y="10"/>
                    <a:pt x="19" y="0"/>
                    <a:pt x="34" y="1"/>
                  </a:cubicBezTo>
                  <a:cubicBezTo>
                    <a:pt x="52" y="1"/>
                    <a:pt x="65" y="16"/>
                    <a:pt x="65" y="34"/>
                  </a:cubicBezTo>
                  <a:cubicBezTo>
                    <a:pt x="65" y="37"/>
                    <a:pt x="64" y="39"/>
                    <a:pt x="63" y="42"/>
                  </a:cubicBezTo>
                  <a:cubicBezTo>
                    <a:pt x="63" y="42"/>
                    <a:pt x="63" y="42"/>
                    <a:pt x="63" y="42"/>
                  </a:cubicBezTo>
                  <a:cubicBezTo>
                    <a:pt x="59" y="56"/>
                    <a:pt x="47" y="66"/>
                    <a:pt x="32" y="66"/>
                  </a:cubicBezTo>
                  <a:cubicBezTo>
                    <a:pt x="23" y="66"/>
                    <a:pt x="15" y="62"/>
                    <a:pt x="9" y="56"/>
                  </a:cubicBezTo>
                  <a:cubicBezTo>
                    <a:pt x="3" y="49"/>
                    <a:pt x="0" y="41"/>
                    <a:pt x="0"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1" name="Group 40">
            <a:extLst>
              <a:ext uri="{FF2B5EF4-FFF2-40B4-BE49-F238E27FC236}">
                <a16:creationId xmlns:a16="http://schemas.microsoft.com/office/drawing/2014/main" id="{4DA01246-611D-4635-BDB4-E3F382DE3796}"/>
              </a:ext>
              <a:ext uri="{C183D7F6-B498-43B3-948B-1728B52AA6E4}">
                <adec:decorative xmlns:adec="http://schemas.microsoft.com/office/drawing/2017/decorative" val="1"/>
              </a:ext>
            </a:extLst>
          </p:cNvPr>
          <p:cNvGrpSpPr/>
          <p:nvPr/>
        </p:nvGrpSpPr>
        <p:grpSpPr>
          <a:xfrm>
            <a:off x="3678715" y="1657914"/>
            <a:ext cx="540417" cy="540417"/>
            <a:chOff x="4460875" y="1806575"/>
            <a:chExt cx="568325" cy="568325"/>
          </a:xfrm>
          <a:solidFill>
            <a:srgbClr val="DADFE1"/>
          </a:solidFill>
          <a:effectLst/>
        </p:grpSpPr>
        <p:sp>
          <p:nvSpPr>
            <p:cNvPr id="42" name="Freeform 8">
              <a:extLst>
                <a:ext uri="{FF2B5EF4-FFF2-40B4-BE49-F238E27FC236}">
                  <a16:creationId xmlns:a16="http://schemas.microsoft.com/office/drawing/2014/main" id="{D70FDA9C-ACBC-4A5B-AA71-0EACF0599078}"/>
                </a:ext>
              </a:extLst>
            </p:cNvPr>
            <p:cNvSpPr>
              <a:spLocks noEditPoints="1"/>
            </p:cNvSpPr>
            <p:nvPr/>
          </p:nvSpPr>
          <p:spPr bwMode="auto">
            <a:xfrm>
              <a:off x="4460875" y="1806575"/>
              <a:ext cx="568325" cy="568325"/>
            </a:xfrm>
            <a:custGeom>
              <a:avLst/>
              <a:gdLst>
                <a:gd name="T0" fmla="*/ 85 w 254"/>
                <a:gd name="T1" fmla="*/ 215 h 254"/>
                <a:gd name="T2" fmla="*/ 89 w 254"/>
                <a:gd name="T3" fmla="*/ 249 h 254"/>
                <a:gd name="T4" fmla="*/ 119 w 254"/>
                <a:gd name="T5" fmla="*/ 254 h 254"/>
                <a:gd name="T6" fmla="*/ 135 w 254"/>
                <a:gd name="T7" fmla="*/ 224 h 254"/>
                <a:gd name="T8" fmla="*/ 160 w 254"/>
                <a:gd name="T9" fmla="*/ 218 h 254"/>
                <a:gd name="T10" fmla="*/ 187 w 254"/>
                <a:gd name="T11" fmla="*/ 239 h 254"/>
                <a:gd name="T12" fmla="*/ 212 w 254"/>
                <a:gd name="T13" fmla="*/ 222 h 254"/>
                <a:gd name="T14" fmla="*/ 201 w 254"/>
                <a:gd name="T15" fmla="*/ 189 h 254"/>
                <a:gd name="T16" fmla="*/ 214 w 254"/>
                <a:gd name="T17" fmla="*/ 168 h 254"/>
                <a:gd name="T18" fmla="*/ 248 w 254"/>
                <a:gd name="T19" fmla="*/ 164 h 254"/>
                <a:gd name="T20" fmla="*/ 254 w 254"/>
                <a:gd name="T21" fmla="*/ 134 h 254"/>
                <a:gd name="T22" fmla="*/ 223 w 254"/>
                <a:gd name="T23" fmla="*/ 118 h 254"/>
                <a:gd name="T24" fmla="*/ 218 w 254"/>
                <a:gd name="T25" fmla="*/ 95 h 254"/>
                <a:gd name="T26" fmla="*/ 239 w 254"/>
                <a:gd name="T27" fmla="*/ 67 h 254"/>
                <a:gd name="T28" fmla="*/ 221 w 254"/>
                <a:gd name="T29" fmla="*/ 42 h 254"/>
                <a:gd name="T30" fmla="*/ 189 w 254"/>
                <a:gd name="T31" fmla="*/ 53 h 254"/>
                <a:gd name="T32" fmla="*/ 168 w 254"/>
                <a:gd name="T33" fmla="*/ 40 h 254"/>
                <a:gd name="T34" fmla="*/ 164 w 254"/>
                <a:gd name="T35" fmla="*/ 6 h 254"/>
                <a:gd name="T36" fmla="*/ 134 w 254"/>
                <a:gd name="T37" fmla="*/ 0 h 254"/>
                <a:gd name="T38" fmla="*/ 118 w 254"/>
                <a:gd name="T39" fmla="*/ 30 h 254"/>
                <a:gd name="T40" fmla="*/ 93 w 254"/>
                <a:gd name="T41" fmla="*/ 36 h 254"/>
                <a:gd name="T42" fmla="*/ 66 w 254"/>
                <a:gd name="T43" fmla="*/ 15 h 254"/>
                <a:gd name="T44" fmla="*/ 42 w 254"/>
                <a:gd name="T45" fmla="*/ 33 h 254"/>
                <a:gd name="T46" fmla="*/ 52 w 254"/>
                <a:gd name="T47" fmla="*/ 65 h 254"/>
                <a:gd name="T48" fmla="*/ 38 w 254"/>
                <a:gd name="T49" fmla="*/ 86 h 254"/>
                <a:gd name="T50" fmla="*/ 5 w 254"/>
                <a:gd name="T51" fmla="*/ 91 h 254"/>
                <a:gd name="T52" fmla="*/ 0 w 254"/>
                <a:gd name="T53" fmla="*/ 120 h 254"/>
                <a:gd name="T54" fmla="*/ 30 w 254"/>
                <a:gd name="T55" fmla="*/ 136 h 254"/>
                <a:gd name="T56" fmla="*/ 35 w 254"/>
                <a:gd name="T57" fmla="*/ 160 h 254"/>
                <a:gd name="T58" fmla="*/ 14 w 254"/>
                <a:gd name="T59" fmla="*/ 187 h 254"/>
                <a:gd name="T60" fmla="*/ 31 w 254"/>
                <a:gd name="T61" fmla="*/ 211 h 254"/>
                <a:gd name="T62" fmla="*/ 64 w 254"/>
                <a:gd name="T63" fmla="*/ 201 h 254"/>
                <a:gd name="T64" fmla="*/ 85 w 254"/>
                <a:gd name="T65" fmla="*/ 215 h 254"/>
                <a:gd name="T66" fmla="*/ 92 w 254"/>
                <a:gd name="T67" fmla="*/ 160 h 254"/>
                <a:gd name="T68" fmla="*/ 79 w 254"/>
                <a:gd name="T69" fmla="*/ 126 h 254"/>
                <a:gd name="T70" fmla="*/ 80 w 254"/>
                <a:gd name="T71" fmla="*/ 114 h 254"/>
                <a:gd name="T72" fmla="*/ 127 w 254"/>
                <a:gd name="T73" fmla="*/ 79 h 254"/>
                <a:gd name="T74" fmla="*/ 174 w 254"/>
                <a:gd name="T75" fmla="*/ 128 h 254"/>
                <a:gd name="T76" fmla="*/ 172 w 254"/>
                <a:gd name="T77" fmla="*/ 140 h 254"/>
                <a:gd name="T78" fmla="*/ 172 w 254"/>
                <a:gd name="T79" fmla="*/ 140 h 254"/>
                <a:gd name="T80" fmla="*/ 125 w 254"/>
                <a:gd name="T81" fmla="*/ 175 h 254"/>
                <a:gd name="T82" fmla="*/ 92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5"/>
                  </a:moveTo>
                  <a:cubicBezTo>
                    <a:pt x="89" y="249"/>
                    <a:pt x="89" y="249"/>
                    <a:pt x="89" y="249"/>
                  </a:cubicBezTo>
                  <a:cubicBezTo>
                    <a:pt x="119" y="254"/>
                    <a:pt x="119" y="254"/>
                    <a:pt x="119" y="254"/>
                  </a:cubicBezTo>
                  <a:cubicBezTo>
                    <a:pt x="135" y="224"/>
                    <a:pt x="135" y="224"/>
                    <a:pt x="135" y="224"/>
                  </a:cubicBezTo>
                  <a:cubicBezTo>
                    <a:pt x="143" y="223"/>
                    <a:pt x="152" y="221"/>
                    <a:pt x="160" y="218"/>
                  </a:cubicBezTo>
                  <a:cubicBezTo>
                    <a:pt x="187" y="239"/>
                    <a:pt x="187" y="239"/>
                    <a:pt x="187" y="239"/>
                  </a:cubicBezTo>
                  <a:cubicBezTo>
                    <a:pt x="212" y="222"/>
                    <a:pt x="212" y="222"/>
                    <a:pt x="212" y="222"/>
                  </a:cubicBezTo>
                  <a:cubicBezTo>
                    <a:pt x="201" y="189"/>
                    <a:pt x="201" y="189"/>
                    <a:pt x="201" y="189"/>
                  </a:cubicBezTo>
                  <a:cubicBezTo>
                    <a:pt x="206" y="183"/>
                    <a:pt x="211" y="176"/>
                    <a:pt x="214" y="168"/>
                  </a:cubicBezTo>
                  <a:cubicBezTo>
                    <a:pt x="248" y="164"/>
                    <a:pt x="248" y="164"/>
                    <a:pt x="248" y="164"/>
                  </a:cubicBezTo>
                  <a:cubicBezTo>
                    <a:pt x="254" y="134"/>
                    <a:pt x="254" y="134"/>
                    <a:pt x="254" y="134"/>
                  </a:cubicBezTo>
                  <a:cubicBezTo>
                    <a:pt x="223" y="118"/>
                    <a:pt x="223" y="118"/>
                    <a:pt x="223" y="118"/>
                  </a:cubicBezTo>
                  <a:cubicBezTo>
                    <a:pt x="222" y="110"/>
                    <a:pt x="220" y="102"/>
                    <a:pt x="218" y="95"/>
                  </a:cubicBezTo>
                  <a:cubicBezTo>
                    <a:pt x="239" y="67"/>
                    <a:pt x="239" y="67"/>
                    <a:pt x="239" y="67"/>
                  </a:cubicBezTo>
                  <a:cubicBezTo>
                    <a:pt x="221" y="42"/>
                    <a:pt x="221" y="42"/>
                    <a:pt x="221" y="42"/>
                  </a:cubicBezTo>
                  <a:cubicBezTo>
                    <a:pt x="189" y="53"/>
                    <a:pt x="189" y="53"/>
                    <a:pt x="189" y="53"/>
                  </a:cubicBezTo>
                  <a:cubicBezTo>
                    <a:pt x="182" y="48"/>
                    <a:pt x="175" y="43"/>
                    <a:pt x="168" y="40"/>
                  </a:cubicBezTo>
                  <a:cubicBezTo>
                    <a:pt x="164" y="6"/>
                    <a:pt x="164" y="6"/>
                    <a:pt x="164" y="6"/>
                  </a:cubicBezTo>
                  <a:cubicBezTo>
                    <a:pt x="134" y="0"/>
                    <a:pt x="134" y="0"/>
                    <a:pt x="134" y="0"/>
                  </a:cubicBezTo>
                  <a:cubicBezTo>
                    <a:pt x="118" y="30"/>
                    <a:pt x="118" y="30"/>
                    <a:pt x="118" y="30"/>
                  </a:cubicBezTo>
                  <a:cubicBezTo>
                    <a:pt x="109" y="31"/>
                    <a:pt x="101" y="33"/>
                    <a:pt x="93" y="36"/>
                  </a:cubicBezTo>
                  <a:cubicBezTo>
                    <a:pt x="66" y="15"/>
                    <a:pt x="66" y="15"/>
                    <a:pt x="66" y="15"/>
                  </a:cubicBezTo>
                  <a:cubicBezTo>
                    <a:pt x="42" y="33"/>
                    <a:pt x="42" y="33"/>
                    <a:pt x="42" y="33"/>
                  </a:cubicBezTo>
                  <a:cubicBezTo>
                    <a:pt x="52" y="65"/>
                    <a:pt x="52" y="65"/>
                    <a:pt x="52" y="65"/>
                  </a:cubicBezTo>
                  <a:cubicBezTo>
                    <a:pt x="46" y="71"/>
                    <a:pt x="42" y="79"/>
                    <a:pt x="38" y="86"/>
                  </a:cubicBezTo>
                  <a:cubicBezTo>
                    <a:pt x="5" y="91"/>
                    <a:pt x="5" y="91"/>
                    <a:pt x="5" y="91"/>
                  </a:cubicBezTo>
                  <a:cubicBezTo>
                    <a:pt x="0" y="120"/>
                    <a:pt x="0" y="120"/>
                    <a:pt x="0" y="120"/>
                  </a:cubicBezTo>
                  <a:cubicBezTo>
                    <a:pt x="30" y="136"/>
                    <a:pt x="30" y="136"/>
                    <a:pt x="30" y="136"/>
                  </a:cubicBezTo>
                  <a:cubicBezTo>
                    <a:pt x="30" y="144"/>
                    <a:pt x="32" y="152"/>
                    <a:pt x="35" y="160"/>
                  </a:cubicBezTo>
                  <a:cubicBezTo>
                    <a:pt x="14" y="187"/>
                    <a:pt x="14" y="187"/>
                    <a:pt x="14" y="187"/>
                  </a:cubicBezTo>
                  <a:cubicBezTo>
                    <a:pt x="31" y="211"/>
                    <a:pt x="31" y="211"/>
                    <a:pt x="31" y="211"/>
                  </a:cubicBezTo>
                  <a:cubicBezTo>
                    <a:pt x="64" y="201"/>
                    <a:pt x="64" y="201"/>
                    <a:pt x="64" y="201"/>
                  </a:cubicBezTo>
                  <a:cubicBezTo>
                    <a:pt x="70" y="207"/>
                    <a:pt x="77" y="211"/>
                    <a:pt x="85" y="215"/>
                  </a:cubicBezTo>
                  <a:close/>
                  <a:moveTo>
                    <a:pt x="92" y="160"/>
                  </a:moveTo>
                  <a:cubicBezTo>
                    <a:pt x="83" y="151"/>
                    <a:pt x="78" y="139"/>
                    <a:pt x="79" y="126"/>
                  </a:cubicBezTo>
                  <a:cubicBezTo>
                    <a:pt x="79" y="122"/>
                    <a:pt x="79" y="118"/>
                    <a:pt x="80" y="114"/>
                  </a:cubicBezTo>
                  <a:cubicBezTo>
                    <a:pt x="86" y="93"/>
                    <a:pt x="105" y="79"/>
                    <a:pt x="127" y="79"/>
                  </a:cubicBezTo>
                  <a:cubicBezTo>
                    <a:pt x="154" y="80"/>
                    <a:pt x="175" y="102"/>
                    <a:pt x="174" y="128"/>
                  </a:cubicBezTo>
                  <a:cubicBezTo>
                    <a:pt x="174" y="132"/>
                    <a:pt x="172" y="136"/>
                    <a:pt x="172" y="140"/>
                  </a:cubicBezTo>
                  <a:cubicBezTo>
                    <a:pt x="172" y="140"/>
                    <a:pt x="172" y="140"/>
                    <a:pt x="172" y="140"/>
                  </a:cubicBezTo>
                  <a:cubicBezTo>
                    <a:pt x="166" y="161"/>
                    <a:pt x="147" y="175"/>
                    <a:pt x="125" y="175"/>
                  </a:cubicBezTo>
                  <a:cubicBezTo>
                    <a:pt x="113" y="175"/>
                    <a:pt x="101" y="169"/>
                    <a:pt x="92"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3" name="Freeform 9">
              <a:extLst>
                <a:ext uri="{FF2B5EF4-FFF2-40B4-BE49-F238E27FC236}">
                  <a16:creationId xmlns:a16="http://schemas.microsoft.com/office/drawing/2014/main" id="{B544845B-AD49-43EE-B107-B51ED7979E8D}"/>
                </a:ext>
              </a:extLst>
            </p:cNvPr>
            <p:cNvSpPr>
              <a:spLocks/>
            </p:cNvSpPr>
            <p:nvPr/>
          </p:nvSpPr>
          <p:spPr bwMode="auto">
            <a:xfrm>
              <a:off x="4668838" y="2016125"/>
              <a:ext cx="147638" cy="147637"/>
            </a:xfrm>
            <a:custGeom>
              <a:avLst/>
              <a:gdLst>
                <a:gd name="T0" fmla="*/ 1 w 66"/>
                <a:gd name="T1" fmla="*/ 32 h 66"/>
                <a:gd name="T2" fmla="*/ 2 w 66"/>
                <a:gd name="T3" fmla="*/ 25 h 66"/>
                <a:gd name="T4" fmla="*/ 34 w 66"/>
                <a:gd name="T5" fmla="*/ 1 h 66"/>
                <a:gd name="T6" fmla="*/ 65 w 66"/>
                <a:gd name="T7" fmla="*/ 34 h 66"/>
                <a:gd name="T8" fmla="*/ 63 w 66"/>
                <a:gd name="T9" fmla="*/ 41 h 66"/>
                <a:gd name="T10" fmla="*/ 63 w 66"/>
                <a:gd name="T11" fmla="*/ 41 h 66"/>
                <a:gd name="T12" fmla="*/ 32 w 66"/>
                <a:gd name="T13" fmla="*/ 66 h 66"/>
                <a:gd name="T14" fmla="*/ 9 w 66"/>
                <a:gd name="T15" fmla="*/ 56 h 66"/>
                <a:gd name="T16" fmla="*/ 1 w 66"/>
                <a:gd name="T17" fmla="*/ 3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66">
                  <a:moveTo>
                    <a:pt x="1" y="32"/>
                  </a:moveTo>
                  <a:cubicBezTo>
                    <a:pt x="1" y="30"/>
                    <a:pt x="1" y="27"/>
                    <a:pt x="2" y="25"/>
                  </a:cubicBezTo>
                  <a:cubicBezTo>
                    <a:pt x="6" y="10"/>
                    <a:pt x="19" y="0"/>
                    <a:pt x="34" y="1"/>
                  </a:cubicBezTo>
                  <a:cubicBezTo>
                    <a:pt x="52" y="1"/>
                    <a:pt x="66" y="16"/>
                    <a:pt x="65" y="34"/>
                  </a:cubicBezTo>
                  <a:cubicBezTo>
                    <a:pt x="65" y="36"/>
                    <a:pt x="64" y="39"/>
                    <a:pt x="63" y="41"/>
                  </a:cubicBezTo>
                  <a:cubicBezTo>
                    <a:pt x="63" y="41"/>
                    <a:pt x="63" y="41"/>
                    <a:pt x="63" y="41"/>
                  </a:cubicBezTo>
                  <a:cubicBezTo>
                    <a:pt x="59" y="56"/>
                    <a:pt x="47" y="66"/>
                    <a:pt x="32" y="66"/>
                  </a:cubicBezTo>
                  <a:cubicBezTo>
                    <a:pt x="23" y="65"/>
                    <a:pt x="15" y="62"/>
                    <a:pt x="9" y="56"/>
                  </a:cubicBezTo>
                  <a:cubicBezTo>
                    <a:pt x="3" y="49"/>
                    <a:pt x="0" y="41"/>
                    <a:pt x="1"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4" name="Group 43">
            <a:extLst>
              <a:ext uri="{FF2B5EF4-FFF2-40B4-BE49-F238E27FC236}">
                <a16:creationId xmlns:a16="http://schemas.microsoft.com/office/drawing/2014/main" id="{9C2B9F28-3BC6-4BCD-9CF6-F1007032862B}"/>
              </a:ext>
              <a:ext uri="{C183D7F6-B498-43B3-948B-1728B52AA6E4}">
                <adec:decorative xmlns:adec="http://schemas.microsoft.com/office/drawing/2017/decorative" val="1"/>
              </a:ext>
            </a:extLst>
          </p:cNvPr>
          <p:cNvGrpSpPr/>
          <p:nvPr/>
        </p:nvGrpSpPr>
        <p:grpSpPr>
          <a:xfrm>
            <a:off x="2535989" y="1979447"/>
            <a:ext cx="540417" cy="537398"/>
            <a:chOff x="3259138" y="2144713"/>
            <a:chExt cx="568325" cy="565150"/>
          </a:xfrm>
          <a:solidFill>
            <a:srgbClr val="DADFE1"/>
          </a:solidFill>
          <a:effectLst/>
        </p:grpSpPr>
        <p:sp>
          <p:nvSpPr>
            <p:cNvPr id="45" name="Freeform 10">
              <a:extLst>
                <a:ext uri="{FF2B5EF4-FFF2-40B4-BE49-F238E27FC236}">
                  <a16:creationId xmlns:a16="http://schemas.microsoft.com/office/drawing/2014/main" id="{9184F6BC-A6C9-4215-8737-4C990514F416}"/>
                </a:ext>
              </a:extLst>
            </p:cNvPr>
            <p:cNvSpPr>
              <a:spLocks noEditPoints="1"/>
            </p:cNvSpPr>
            <p:nvPr/>
          </p:nvSpPr>
          <p:spPr bwMode="auto">
            <a:xfrm>
              <a:off x="3259138" y="2144713"/>
              <a:ext cx="568325" cy="565150"/>
            </a:xfrm>
            <a:custGeom>
              <a:avLst/>
              <a:gdLst>
                <a:gd name="T0" fmla="*/ 85 w 254"/>
                <a:gd name="T1" fmla="*/ 214 h 253"/>
                <a:gd name="T2" fmla="*/ 90 w 254"/>
                <a:gd name="T3" fmla="*/ 248 h 253"/>
                <a:gd name="T4" fmla="*/ 119 w 254"/>
                <a:gd name="T5" fmla="*/ 253 h 253"/>
                <a:gd name="T6" fmla="*/ 135 w 254"/>
                <a:gd name="T7" fmla="*/ 223 h 253"/>
                <a:gd name="T8" fmla="*/ 160 w 254"/>
                <a:gd name="T9" fmla="*/ 218 h 253"/>
                <a:gd name="T10" fmla="*/ 187 w 254"/>
                <a:gd name="T11" fmla="*/ 239 h 253"/>
                <a:gd name="T12" fmla="*/ 212 w 254"/>
                <a:gd name="T13" fmla="*/ 221 h 253"/>
                <a:gd name="T14" fmla="*/ 202 w 254"/>
                <a:gd name="T15" fmla="*/ 188 h 253"/>
                <a:gd name="T16" fmla="*/ 215 w 254"/>
                <a:gd name="T17" fmla="*/ 168 h 253"/>
                <a:gd name="T18" fmla="*/ 249 w 254"/>
                <a:gd name="T19" fmla="*/ 163 h 253"/>
                <a:gd name="T20" fmla="*/ 254 w 254"/>
                <a:gd name="T21" fmla="*/ 133 h 253"/>
                <a:gd name="T22" fmla="*/ 224 w 254"/>
                <a:gd name="T23" fmla="*/ 117 h 253"/>
                <a:gd name="T24" fmla="*/ 218 w 254"/>
                <a:gd name="T25" fmla="*/ 94 h 253"/>
                <a:gd name="T26" fmla="*/ 239 w 254"/>
                <a:gd name="T27" fmla="*/ 67 h 253"/>
                <a:gd name="T28" fmla="*/ 222 w 254"/>
                <a:gd name="T29" fmla="*/ 42 h 253"/>
                <a:gd name="T30" fmla="*/ 189 w 254"/>
                <a:gd name="T31" fmla="*/ 52 h 253"/>
                <a:gd name="T32" fmla="*/ 169 w 254"/>
                <a:gd name="T33" fmla="*/ 39 h 253"/>
                <a:gd name="T34" fmla="*/ 164 w 254"/>
                <a:gd name="T35" fmla="*/ 5 h 253"/>
                <a:gd name="T36" fmla="*/ 134 w 254"/>
                <a:gd name="T37" fmla="*/ 0 h 253"/>
                <a:gd name="T38" fmla="*/ 119 w 254"/>
                <a:gd name="T39" fmla="*/ 30 h 253"/>
                <a:gd name="T40" fmla="*/ 94 w 254"/>
                <a:gd name="T41" fmla="*/ 35 h 253"/>
                <a:gd name="T42" fmla="*/ 67 w 254"/>
                <a:gd name="T43" fmla="*/ 15 h 253"/>
                <a:gd name="T44" fmla="*/ 42 w 254"/>
                <a:gd name="T45" fmla="*/ 32 h 253"/>
                <a:gd name="T46" fmla="*/ 52 w 254"/>
                <a:gd name="T47" fmla="*/ 64 h 253"/>
                <a:gd name="T48" fmla="*/ 39 w 254"/>
                <a:gd name="T49" fmla="*/ 86 h 253"/>
                <a:gd name="T50" fmla="*/ 5 w 254"/>
                <a:gd name="T51" fmla="*/ 90 h 253"/>
                <a:gd name="T52" fmla="*/ 0 w 254"/>
                <a:gd name="T53" fmla="*/ 120 h 253"/>
                <a:gd name="T54" fmla="*/ 30 w 254"/>
                <a:gd name="T55" fmla="*/ 135 h 253"/>
                <a:gd name="T56" fmla="*/ 35 w 254"/>
                <a:gd name="T57" fmla="*/ 159 h 253"/>
                <a:gd name="T58" fmla="*/ 15 w 254"/>
                <a:gd name="T59" fmla="*/ 186 h 253"/>
                <a:gd name="T60" fmla="*/ 32 w 254"/>
                <a:gd name="T61" fmla="*/ 211 h 253"/>
                <a:gd name="T62" fmla="*/ 64 w 254"/>
                <a:gd name="T63" fmla="*/ 201 h 253"/>
                <a:gd name="T64" fmla="*/ 85 w 254"/>
                <a:gd name="T65" fmla="*/ 214 h 253"/>
                <a:gd name="T66" fmla="*/ 93 w 254"/>
                <a:gd name="T67" fmla="*/ 160 h 253"/>
                <a:gd name="T68" fmla="*/ 79 w 254"/>
                <a:gd name="T69" fmla="*/ 125 h 253"/>
                <a:gd name="T70" fmla="*/ 81 w 254"/>
                <a:gd name="T71" fmla="*/ 114 h 253"/>
                <a:gd name="T72" fmla="*/ 128 w 254"/>
                <a:gd name="T73" fmla="*/ 79 h 253"/>
                <a:gd name="T74" fmla="*/ 175 w 254"/>
                <a:gd name="T75" fmla="*/ 127 h 253"/>
                <a:gd name="T76" fmla="*/ 173 w 254"/>
                <a:gd name="T77" fmla="*/ 139 h 253"/>
                <a:gd name="T78" fmla="*/ 173 w 254"/>
                <a:gd name="T79" fmla="*/ 139 h 253"/>
                <a:gd name="T80" fmla="*/ 126 w 254"/>
                <a:gd name="T81" fmla="*/ 174 h 253"/>
                <a:gd name="T82" fmla="*/ 93 w 254"/>
                <a:gd name="T83" fmla="*/ 16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3">
                  <a:moveTo>
                    <a:pt x="85" y="214"/>
                  </a:moveTo>
                  <a:cubicBezTo>
                    <a:pt x="90" y="248"/>
                    <a:pt x="90" y="248"/>
                    <a:pt x="90" y="248"/>
                  </a:cubicBezTo>
                  <a:cubicBezTo>
                    <a:pt x="119" y="253"/>
                    <a:pt x="119" y="253"/>
                    <a:pt x="119" y="253"/>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3"/>
                    <a:pt x="254" y="133"/>
                    <a:pt x="254" y="133"/>
                  </a:cubicBezTo>
                  <a:cubicBezTo>
                    <a:pt x="224" y="117"/>
                    <a:pt x="224" y="117"/>
                    <a:pt x="224" y="117"/>
                  </a:cubicBezTo>
                  <a:cubicBezTo>
                    <a:pt x="223" y="109"/>
                    <a:pt x="221" y="101"/>
                    <a:pt x="218" y="94"/>
                  </a:cubicBezTo>
                  <a:cubicBezTo>
                    <a:pt x="239" y="67"/>
                    <a:pt x="239" y="67"/>
                    <a:pt x="239" y="67"/>
                  </a:cubicBezTo>
                  <a:cubicBezTo>
                    <a:pt x="222" y="42"/>
                    <a:pt x="222" y="42"/>
                    <a:pt x="222" y="42"/>
                  </a:cubicBezTo>
                  <a:cubicBezTo>
                    <a:pt x="189" y="52"/>
                    <a:pt x="189" y="52"/>
                    <a:pt x="189" y="52"/>
                  </a:cubicBezTo>
                  <a:cubicBezTo>
                    <a:pt x="183" y="47"/>
                    <a:pt x="176" y="42"/>
                    <a:pt x="169" y="39"/>
                  </a:cubicBezTo>
                  <a:cubicBezTo>
                    <a:pt x="164" y="5"/>
                    <a:pt x="164" y="5"/>
                    <a:pt x="164" y="5"/>
                  </a:cubicBezTo>
                  <a:cubicBezTo>
                    <a:pt x="134" y="0"/>
                    <a:pt x="134" y="0"/>
                    <a:pt x="134" y="0"/>
                  </a:cubicBezTo>
                  <a:cubicBezTo>
                    <a:pt x="119" y="30"/>
                    <a:pt x="119" y="30"/>
                    <a:pt x="119" y="30"/>
                  </a:cubicBezTo>
                  <a:cubicBezTo>
                    <a:pt x="110" y="31"/>
                    <a:pt x="102" y="32"/>
                    <a:pt x="94" y="35"/>
                  </a:cubicBezTo>
                  <a:cubicBezTo>
                    <a:pt x="67" y="15"/>
                    <a:pt x="67" y="15"/>
                    <a:pt x="67" y="15"/>
                  </a:cubicBezTo>
                  <a:cubicBezTo>
                    <a:pt x="42" y="32"/>
                    <a:pt x="42" y="32"/>
                    <a:pt x="42" y="32"/>
                  </a:cubicBezTo>
                  <a:cubicBezTo>
                    <a:pt x="52" y="64"/>
                    <a:pt x="52" y="64"/>
                    <a:pt x="52" y="64"/>
                  </a:cubicBezTo>
                  <a:cubicBezTo>
                    <a:pt x="47" y="71"/>
                    <a:pt x="42" y="78"/>
                    <a:pt x="39" y="86"/>
                  </a:cubicBezTo>
                  <a:cubicBezTo>
                    <a:pt x="5" y="90"/>
                    <a:pt x="5" y="90"/>
                    <a:pt x="5" y="90"/>
                  </a:cubicBezTo>
                  <a:cubicBezTo>
                    <a:pt x="0" y="120"/>
                    <a:pt x="0" y="120"/>
                    <a:pt x="0" y="120"/>
                  </a:cubicBezTo>
                  <a:cubicBezTo>
                    <a:pt x="30" y="135"/>
                    <a:pt x="30" y="135"/>
                    <a:pt x="30" y="135"/>
                  </a:cubicBezTo>
                  <a:cubicBezTo>
                    <a:pt x="31" y="144"/>
                    <a:pt x="33" y="151"/>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5"/>
                  </a:cubicBezTo>
                  <a:cubicBezTo>
                    <a:pt x="79" y="122"/>
                    <a:pt x="80" y="118"/>
                    <a:pt x="81" y="114"/>
                  </a:cubicBezTo>
                  <a:cubicBezTo>
                    <a:pt x="87" y="93"/>
                    <a:pt x="106" y="78"/>
                    <a:pt x="128" y="79"/>
                  </a:cubicBezTo>
                  <a:cubicBezTo>
                    <a:pt x="154" y="79"/>
                    <a:pt x="175" y="101"/>
                    <a:pt x="175" y="127"/>
                  </a:cubicBezTo>
                  <a:cubicBezTo>
                    <a:pt x="175" y="131"/>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6" name="Freeform 11">
              <a:extLst>
                <a:ext uri="{FF2B5EF4-FFF2-40B4-BE49-F238E27FC236}">
                  <a16:creationId xmlns:a16="http://schemas.microsoft.com/office/drawing/2014/main" id="{C16FE088-8E8A-4D3E-B271-77DFF8FB9586}"/>
                </a:ext>
              </a:extLst>
            </p:cNvPr>
            <p:cNvSpPr>
              <a:spLocks/>
            </p:cNvSpPr>
            <p:nvPr/>
          </p:nvSpPr>
          <p:spPr bwMode="auto">
            <a:xfrm>
              <a:off x="3470275" y="2354263"/>
              <a:ext cx="144463" cy="146050"/>
            </a:xfrm>
            <a:custGeom>
              <a:avLst/>
              <a:gdLst>
                <a:gd name="T0" fmla="*/ 0 w 65"/>
                <a:gd name="T1" fmla="*/ 32 h 65"/>
                <a:gd name="T2" fmla="*/ 1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6"/>
                    <a:pt x="1" y="24"/>
                  </a:cubicBezTo>
                  <a:cubicBezTo>
                    <a:pt x="5" y="9"/>
                    <a:pt x="19" y="0"/>
                    <a:pt x="34" y="0"/>
                  </a:cubicBezTo>
                  <a:cubicBezTo>
                    <a:pt x="52" y="0"/>
                    <a:pt x="65" y="15"/>
                    <a:pt x="65" y="33"/>
                  </a:cubicBezTo>
                  <a:cubicBezTo>
                    <a:pt x="65" y="36"/>
                    <a:pt x="64" y="38"/>
                    <a:pt x="63" y="41"/>
                  </a:cubicBezTo>
                  <a:cubicBezTo>
                    <a:pt x="63" y="41"/>
                    <a:pt x="63" y="41"/>
                    <a:pt x="63" y="41"/>
                  </a:cubicBezTo>
                  <a:cubicBezTo>
                    <a:pt x="59" y="55"/>
                    <a:pt x="46"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47" name="Group 46">
            <a:extLst>
              <a:ext uri="{FF2B5EF4-FFF2-40B4-BE49-F238E27FC236}">
                <a16:creationId xmlns:a16="http://schemas.microsoft.com/office/drawing/2014/main" id="{10DB415F-0FB5-4D26-B14F-D9C11473ECDE}"/>
              </a:ext>
              <a:ext uri="{C183D7F6-B498-43B3-948B-1728B52AA6E4}">
                <adec:decorative xmlns:adec="http://schemas.microsoft.com/office/drawing/2017/decorative" val="1"/>
              </a:ext>
            </a:extLst>
          </p:cNvPr>
          <p:cNvGrpSpPr/>
          <p:nvPr/>
        </p:nvGrpSpPr>
        <p:grpSpPr>
          <a:xfrm>
            <a:off x="3179056" y="1870760"/>
            <a:ext cx="493622" cy="490602"/>
            <a:chOff x="3935413" y="2030413"/>
            <a:chExt cx="519113" cy="515937"/>
          </a:xfrm>
          <a:solidFill>
            <a:srgbClr val="DADFE1"/>
          </a:solidFill>
          <a:effectLst/>
        </p:grpSpPr>
        <p:sp>
          <p:nvSpPr>
            <p:cNvPr id="48" name="Freeform 12">
              <a:extLst>
                <a:ext uri="{FF2B5EF4-FFF2-40B4-BE49-F238E27FC236}">
                  <a16:creationId xmlns:a16="http://schemas.microsoft.com/office/drawing/2014/main" id="{13F54FC3-DFBF-41BB-8A74-8109A3207BC1}"/>
                </a:ext>
              </a:extLst>
            </p:cNvPr>
            <p:cNvSpPr>
              <a:spLocks noEditPoints="1"/>
            </p:cNvSpPr>
            <p:nvPr/>
          </p:nvSpPr>
          <p:spPr bwMode="auto">
            <a:xfrm>
              <a:off x="3935413" y="2030413"/>
              <a:ext cx="519113" cy="515937"/>
            </a:xfrm>
            <a:custGeom>
              <a:avLst/>
              <a:gdLst>
                <a:gd name="T0" fmla="*/ 78 w 232"/>
                <a:gd name="T1" fmla="*/ 196 h 231"/>
                <a:gd name="T2" fmla="*/ 82 w 232"/>
                <a:gd name="T3" fmla="*/ 227 h 231"/>
                <a:gd name="T4" fmla="*/ 109 w 232"/>
                <a:gd name="T5" fmla="*/ 231 h 231"/>
                <a:gd name="T6" fmla="*/ 123 w 232"/>
                <a:gd name="T7" fmla="*/ 204 h 231"/>
                <a:gd name="T8" fmla="*/ 146 w 232"/>
                <a:gd name="T9" fmla="*/ 199 h 231"/>
                <a:gd name="T10" fmla="*/ 171 w 232"/>
                <a:gd name="T11" fmla="*/ 218 h 231"/>
                <a:gd name="T12" fmla="*/ 194 w 232"/>
                <a:gd name="T13" fmla="*/ 202 h 231"/>
                <a:gd name="T14" fmla="*/ 184 w 232"/>
                <a:gd name="T15" fmla="*/ 172 h 231"/>
                <a:gd name="T16" fmla="*/ 196 w 232"/>
                <a:gd name="T17" fmla="*/ 153 h 231"/>
                <a:gd name="T18" fmla="*/ 227 w 232"/>
                <a:gd name="T19" fmla="*/ 149 h 231"/>
                <a:gd name="T20" fmla="*/ 232 w 232"/>
                <a:gd name="T21" fmla="*/ 122 h 231"/>
                <a:gd name="T22" fmla="*/ 204 w 232"/>
                <a:gd name="T23" fmla="*/ 107 h 231"/>
                <a:gd name="T24" fmla="*/ 199 w 232"/>
                <a:gd name="T25" fmla="*/ 86 h 231"/>
                <a:gd name="T26" fmla="*/ 218 w 232"/>
                <a:gd name="T27" fmla="*/ 61 h 231"/>
                <a:gd name="T28" fmla="*/ 203 w 232"/>
                <a:gd name="T29" fmla="*/ 38 h 231"/>
                <a:gd name="T30" fmla="*/ 173 w 232"/>
                <a:gd name="T31" fmla="*/ 48 h 231"/>
                <a:gd name="T32" fmla="*/ 154 w 232"/>
                <a:gd name="T33" fmla="*/ 36 h 231"/>
                <a:gd name="T34" fmla="*/ 150 w 232"/>
                <a:gd name="T35" fmla="*/ 4 h 231"/>
                <a:gd name="T36" fmla="*/ 123 w 232"/>
                <a:gd name="T37" fmla="*/ 0 h 231"/>
                <a:gd name="T38" fmla="*/ 108 w 232"/>
                <a:gd name="T39" fmla="*/ 27 h 231"/>
                <a:gd name="T40" fmla="*/ 86 w 232"/>
                <a:gd name="T41" fmla="*/ 32 h 231"/>
                <a:gd name="T42" fmla="*/ 61 w 232"/>
                <a:gd name="T43" fmla="*/ 13 h 231"/>
                <a:gd name="T44" fmla="*/ 38 w 232"/>
                <a:gd name="T45" fmla="*/ 29 h 231"/>
                <a:gd name="T46" fmla="*/ 48 w 232"/>
                <a:gd name="T47" fmla="*/ 59 h 231"/>
                <a:gd name="T48" fmla="*/ 35 w 232"/>
                <a:gd name="T49" fmla="*/ 78 h 231"/>
                <a:gd name="T50" fmla="*/ 5 w 232"/>
                <a:gd name="T51" fmla="*/ 82 h 231"/>
                <a:gd name="T52" fmla="*/ 0 w 232"/>
                <a:gd name="T53" fmla="*/ 109 h 231"/>
                <a:gd name="T54" fmla="*/ 27 w 232"/>
                <a:gd name="T55" fmla="*/ 124 h 231"/>
                <a:gd name="T56" fmla="*/ 32 w 232"/>
                <a:gd name="T57" fmla="*/ 145 h 231"/>
                <a:gd name="T58" fmla="*/ 13 w 232"/>
                <a:gd name="T59" fmla="*/ 170 h 231"/>
                <a:gd name="T60" fmla="*/ 29 w 232"/>
                <a:gd name="T61" fmla="*/ 192 h 231"/>
                <a:gd name="T62" fmla="*/ 58 w 232"/>
                <a:gd name="T63" fmla="*/ 183 h 231"/>
                <a:gd name="T64" fmla="*/ 78 w 232"/>
                <a:gd name="T65" fmla="*/ 196 h 231"/>
                <a:gd name="T66" fmla="*/ 84 w 232"/>
                <a:gd name="T67" fmla="*/ 146 h 231"/>
                <a:gd name="T68" fmla="*/ 72 w 232"/>
                <a:gd name="T69" fmla="*/ 115 h 231"/>
                <a:gd name="T70" fmla="*/ 74 w 232"/>
                <a:gd name="T71" fmla="*/ 104 h 231"/>
                <a:gd name="T72" fmla="*/ 117 w 232"/>
                <a:gd name="T73" fmla="*/ 72 h 231"/>
                <a:gd name="T74" fmla="*/ 160 w 232"/>
                <a:gd name="T75" fmla="*/ 116 h 231"/>
                <a:gd name="T76" fmla="*/ 159 w 232"/>
                <a:gd name="T77" fmla="*/ 127 h 231"/>
                <a:gd name="T78" fmla="*/ 159 w 232"/>
                <a:gd name="T79" fmla="*/ 127 h 231"/>
                <a:gd name="T80" fmla="*/ 115 w 232"/>
                <a:gd name="T81" fmla="*/ 159 h 231"/>
                <a:gd name="T82" fmla="*/ 84 w 232"/>
                <a:gd name="T83" fmla="*/ 146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32" h="231">
                  <a:moveTo>
                    <a:pt x="78" y="196"/>
                  </a:moveTo>
                  <a:cubicBezTo>
                    <a:pt x="82" y="227"/>
                    <a:pt x="82" y="227"/>
                    <a:pt x="82" y="227"/>
                  </a:cubicBezTo>
                  <a:cubicBezTo>
                    <a:pt x="109" y="231"/>
                    <a:pt x="109" y="231"/>
                    <a:pt x="109" y="231"/>
                  </a:cubicBezTo>
                  <a:cubicBezTo>
                    <a:pt x="123" y="204"/>
                    <a:pt x="123" y="204"/>
                    <a:pt x="123" y="204"/>
                  </a:cubicBezTo>
                  <a:cubicBezTo>
                    <a:pt x="131" y="203"/>
                    <a:pt x="139" y="201"/>
                    <a:pt x="146" y="199"/>
                  </a:cubicBezTo>
                  <a:cubicBezTo>
                    <a:pt x="171" y="218"/>
                    <a:pt x="171" y="218"/>
                    <a:pt x="171" y="218"/>
                  </a:cubicBezTo>
                  <a:cubicBezTo>
                    <a:pt x="194" y="202"/>
                    <a:pt x="194" y="202"/>
                    <a:pt x="194" y="202"/>
                  </a:cubicBezTo>
                  <a:cubicBezTo>
                    <a:pt x="184" y="172"/>
                    <a:pt x="184" y="172"/>
                    <a:pt x="184" y="172"/>
                  </a:cubicBezTo>
                  <a:cubicBezTo>
                    <a:pt x="189" y="166"/>
                    <a:pt x="193" y="160"/>
                    <a:pt x="196" y="153"/>
                  </a:cubicBezTo>
                  <a:cubicBezTo>
                    <a:pt x="227" y="149"/>
                    <a:pt x="227" y="149"/>
                    <a:pt x="227" y="149"/>
                  </a:cubicBezTo>
                  <a:cubicBezTo>
                    <a:pt x="232" y="122"/>
                    <a:pt x="232" y="122"/>
                    <a:pt x="232" y="122"/>
                  </a:cubicBezTo>
                  <a:cubicBezTo>
                    <a:pt x="204" y="107"/>
                    <a:pt x="204" y="107"/>
                    <a:pt x="204" y="107"/>
                  </a:cubicBezTo>
                  <a:cubicBezTo>
                    <a:pt x="203" y="100"/>
                    <a:pt x="202" y="93"/>
                    <a:pt x="199" y="86"/>
                  </a:cubicBezTo>
                  <a:cubicBezTo>
                    <a:pt x="218" y="61"/>
                    <a:pt x="218" y="61"/>
                    <a:pt x="218" y="61"/>
                  </a:cubicBezTo>
                  <a:cubicBezTo>
                    <a:pt x="203" y="38"/>
                    <a:pt x="203" y="38"/>
                    <a:pt x="203" y="38"/>
                  </a:cubicBezTo>
                  <a:cubicBezTo>
                    <a:pt x="173" y="48"/>
                    <a:pt x="173" y="48"/>
                    <a:pt x="173" y="48"/>
                  </a:cubicBezTo>
                  <a:cubicBezTo>
                    <a:pt x="167" y="43"/>
                    <a:pt x="161" y="39"/>
                    <a:pt x="154" y="36"/>
                  </a:cubicBezTo>
                  <a:cubicBezTo>
                    <a:pt x="150" y="4"/>
                    <a:pt x="150" y="4"/>
                    <a:pt x="150" y="4"/>
                  </a:cubicBezTo>
                  <a:cubicBezTo>
                    <a:pt x="123" y="0"/>
                    <a:pt x="123" y="0"/>
                    <a:pt x="123" y="0"/>
                  </a:cubicBezTo>
                  <a:cubicBezTo>
                    <a:pt x="108" y="27"/>
                    <a:pt x="108" y="27"/>
                    <a:pt x="108" y="27"/>
                  </a:cubicBezTo>
                  <a:cubicBezTo>
                    <a:pt x="100" y="28"/>
                    <a:pt x="93" y="30"/>
                    <a:pt x="86" y="32"/>
                  </a:cubicBezTo>
                  <a:cubicBezTo>
                    <a:pt x="61" y="13"/>
                    <a:pt x="61" y="13"/>
                    <a:pt x="61" y="13"/>
                  </a:cubicBezTo>
                  <a:cubicBezTo>
                    <a:pt x="38" y="29"/>
                    <a:pt x="38" y="29"/>
                    <a:pt x="38" y="29"/>
                  </a:cubicBezTo>
                  <a:cubicBezTo>
                    <a:pt x="48" y="59"/>
                    <a:pt x="48" y="59"/>
                    <a:pt x="48" y="59"/>
                  </a:cubicBezTo>
                  <a:cubicBezTo>
                    <a:pt x="43" y="65"/>
                    <a:pt x="39" y="71"/>
                    <a:pt x="35" y="78"/>
                  </a:cubicBezTo>
                  <a:cubicBezTo>
                    <a:pt x="5" y="82"/>
                    <a:pt x="5" y="82"/>
                    <a:pt x="5" y="82"/>
                  </a:cubicBezTo>
                  <a:cubicBezTo>
                    <a:pt x="0" y="109"/>
                    <a:pt x="0" y="109"/>
                    <a:pt x="0" y="109"/>
                  </a:cubicBezTo>
                  <a:cubicBezTo>
                    <a:pt x="27" y="124"/>
                    <a:pt x="27" y="124"/>
                    <a:pt x="27" y="124"/>
                  </a:cubicBezTo>
                  <a:cubicBezTo>
                    <a:pt x="28" y="131"/>
                    <a:pt x="30" y="138"/>
                    <a:pt x="32" y="145"/>
                  </a:cubicBezTo>
                  <a:cubicBezTo>
                    <a:pt x="13" y="170"/>
                    <a:pt x="13" y="170"/>
                    <a:pt x="13" y="170"/>
                  </a:cubicBezTo>
                  <a:cubicBezTo>
                    <a:pt x="29" y="192"/>
                    <a:pt x="29" y="192"/>
                    <a:pt x="29" y="192"/>
                  </a:cubicBezTo>
                  <a:cubicBezTo>
                    <a:pt x="58" y="183"/>
                    <a:pt x="58" y="183"/>
                    <a:pt x="58" y="183"/>
                  </a:cubicBezTo>
                  <a:cubicBezTo>
                    <a:pt x="64" y="188"/>
                    <a:pt x="71" y="192"/>
                    <a:pt x="78" y="196"/>
                  </a:cubicBezTo>
                  <a:close/>
                  <a:moveTo>
                    <a:pt x="84" y="146"/>
                  </a:moveTo>
                  <a:cubicBezTo>
                    <a:pt x="76" y="137"/>
                    <a:pt x="72" y="126"/>
                    <a:pt x="72" y="115"/>
                  </a:cubicBezTo>
                  <a:cubicBezTo>
                    <a:pt x="72" y="111"/>
                    <a:pt x="73" y="107"/>
                    <a:pt x="74" y="104"/>
                  </a:cubicBezTo>
                  <a:cubicBezTo>
                    <a:pt x="79" y="85"/>
                    <a:pt x="97" y="71"/>
                    <a:pt x="117" y="72"/>
                  </a:cubicBezTo>
                  <a:cubicBezTo>
                    <a:pt x="141" y="72"/>
                    <a:pt x="160" y="92"/>
                    <a:pt x="160" y="116"/>
                  </a:cubicBezTo>
                  <a:cubicBezTo>
                    <a:pt x="160" y="120"/>
                    <a:pt x="159" y="123"/>
                    <a:pt x="159" y="127"/>
                  </a:cubicBezTo>
                  <a:cubicBezTo>
                    <a:pt x="159" y="127"/>
                    <a:pt x="159" y="127"/>
                    <a:pt x="159" y="127"/>
                  </a:cubicBezTo>
                  <a:cubicBezTo>
                    <a:pt x="151" y="146"/>
                    <a:pt x="135" y="159"/>
                    <a:pt x="115" y="159"/>
                  </a:cubicBezTo>
                  <a:cubicBezTo>
                    <a:pt x="104" y="159"/>
                    <a:pt x="92" y="154"/>
                    <a:pt x="84" y="1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49" name="Freeform 13">
              <a:extLst>
                <a:ext uri="{FF2B5EF4-FFF2-40B4-BE49-F238E27FC236}">
                  <a16:creationId xmlns:a16="http://schemas.microsoft.com/office/drawing/2014/main" id="{35E7E9F6-6639-40E4-9CCF-A4212CB78F90}"/>
                </a:ext>
              </a:extLst>
            </p:cNvPr>
            <p:cNvSpPr>
              <a:spLocks/>
            </p:cNvSpPr>
            <p:nvPr/>
          </p:nvSpPr>
          <p:spPr bwMode="auto">
            <a:xfrm>
              <a:off x="4127500" y="2222500"/>
              <a:ext cx="131763" cy="131762"/>
            </a:xfrm>
            <a:custGeom>
              <a:avLst/>
              <a:gdLst>
                <a:gd name="T0" fmla="*/ 0 w 59"/>
                <a:gd name="T1" fmla="*/ 29 h 59"/>
                <a:gd name="T2" fmla="*/ 1 w 59"/>
                <a:gd name="T3" fmla="*/ 22 h 59"/>
                <a:gd name="T4" fmla="*/ 30 w 59"/>
                <a:gd name="T5" fmla="*/ 0 h 59"/>
                <a:gd name="T6" fmla="*/ 59 w 59"/>
                <a:gd name="T7" fmla="*/ 30 h 59"/>
                <a:gd name="T8" fmla="*/ 57 w 59"/>
                <a:gd name="T9" fmla="*/ 37 h 59"/>
                <a:gd name="T10" fmla="*/ 57 w 59"/>
                <a:gd name="T11" fmla="*/ 37 h 59"/>
                <a:gd name="T12" fmla="*/ 28 w 59"/>
                <a:gd name="T13" fmla="*/ 59 h 59"/>
                <a:gd name="T14" fmla="*/ 8 w 59"/>
                <a:gd name="T15" fmla="*/ 50 h 59"/>
                <a:gd name="T16" fmla="*/ 0 w 59"/>
                <a:gd name="T17" fmla="*/ 2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0" y="29"/>
                  </a:moveTo>
                  <a:cubicBezTo>
                    <a:pt x="0" y="26"/>
                    <a:pt x="0" y="24"/>
                    <a:pt x="1" y="22"/>
                  </a:cubicBezTo>
                  <a:cubicBezTo>
                    <a:pt x="5" y="8"/>
                    <a:pt x="17" y="0"/>
                    <a:pt x="30" y="0"/>
                  </a:cubicBezTo>
                  <a:cubicBezTo>
                    <a:pt x="47" y="0"/>
                    <a:pt x="59" y="14"/>
                    <a:pt x="59" y="30"/>
                  </a:cubicBezTo>
                  <a:cubicBezTo>
                    <a:pt x="59" y="32"/>
                    <a:pt x="58" y="35"/>
                    <a:pt x="57" y="37"/>
                  </a:cubicBezTo>
                  <a:cubicBezTo>
                    <a:pt x="57" y="37"/>
                    <a:pt x="57" y="37"/>
                    <a:pt x="57" y="37"/>
                  </a:cubicBezTo>
                  <a:cubicBezTo>
                    <a:pt x="54" y="50"/>
                    <a:pt x="42" y="59"/>
                    <a:pt x="28" y="59"/>
                  </a:cubicBezTo>
                  <a:cubicBezTo>
                    <a:pt x="21" y="59"/>
                    <a:pt x="13" y="56"/>
                    <a:pt x="8" y="50"/>
                  </a:cubicBezTo>
                  <a:cubicBezTo>
                    <a:pt x="2" y="44"/>
                    <a:pt x="0" y="37"/>
                    <a:pt x="0"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0" name="Group 49">
            <a:extLst>
              <a:ext uri="{FF2B5EF4-FFF2-40B4-BE49-F238E27FC236}">
                <a16:creationId xmlns:a16="http://schemas.microsoft.com/office/drawing/2014/main" id="{F894D83D-98D3-40E5-AAD3-1B47C36647DA}"/>
              </a:ext>
              <a:ext uri="{C183D7F6-B498-43B3-948B-1728B52AA6E4}">
                <adec:decorative xmlns:adec="http://schemas.microsoft.com/office/drawing/2017/decorative" val="1"/>
              </a:ext>
            </a:extLst>
          </p:cNvPr>
          <p:cNvGrpSpPr/>
          <p:nvPr/>
        </p:nvGrpSpPr>
        <p:grpSpPr>
          <a:xfrm>
            <a:off x="4143654" y="1964351"/>
            <a:ext cx="540417" cy="540417"/>
            <a:chOff x="4949825" y="2128838"/>
            <a:chExt cx="568325" cy="568325"/>
          </a:xfrm>
          <a:solidFill>
            <a:srgbClr val="DADFE1"/>
          </a:solidFill>
          <a:effectLst/>
        </p:grpSpPr>
        <p:sp>
          <p:nvSpPr>
            <p:cNvPr id="51" name="Freeform 14">
              <a:extLst>
                <a:ext uri="{FF2B5EF4-FFF2-40B4-BE49-F238E27FC236}">
                  <a16:creationId xmlns:a16="http://schemas.microsoft.com/office/drawing/2014/main" id="{3A8A62DB-E767-4099-A04F-9443E24EC994}"/>
                </a:ext>
              </a:extLst>
            </p:cNvPr>
            <p:cNvSpPr>
              <a:spLocks noEditPoints="1"/>
            </p:cNvSpPr>
            <p:nvPr/>
          </p:nvSpPr>
          <p:spPr bwMode="auto">
            <a:xfrm>
              <a:off x="4949825" y="2128838"/>
              <a:ext cx="568325" cy="568325"/>
            </a:xfrm>
            <a:custGeom>
              <a:avLst/>
              <a:gdLst>
                <a:gd name="T0" fmla="*/ 85 w 254"/>
                <a:gd name="T1" fmla="*/ 214 h 254"/>
                <a:gd name="T2" fmla="*/ 90 w 254"/>
                <a:gd name="T3" fmla="*/ 248 h 254"/>
                <a:gd name="T4" fmla="*/ 120 w 254"/>
                <a:gd name="T5" fmla="*/ 254 h 254"/>
                <a:gd name="T6" fmla="*/ 135 w 254"/>
                <a:gd name="T7" fmla="*/ 223 h 254"/>
                <a:gd name="T8" fmla="*/ 160 w 254"/>
                <a:gd name="T9" fmla="*/ 218 h 254"/>
                <a:gd name="T10" fmla="*/ 187 w 254"/>
                <a:gd name="T11" fmla="*/ 239 h 254"/>
                <a:gd name="T12" fmla="*/ 212 w 254"/>
                <a:gd name="T13" fmla="*/ 221 h 254"/>
                <a:gd name="T14" fmla="*/ 202 w 254"/>
                <a:gd name="T15" fmla="*/ 188 h 254"/>
                <a:gd name="T16" fmla="*/ 215 w 254"/>
                <a:gd name="T17" fmla="*/ 168 h 254"/>
                <a:gd name="T18" fmla="*/ 249 w 254"/>
                <a:gd name="T19" fmla="*/ 163 h 254"/>
                <a:gd name="T20" fmla="*/ 254 w 254"/>
                <a:gd name="T21" fmla="*/ 134 h 254"/>
                <a:gd name="T22" fmla="*/ 224 w 254"/>
                <a:gd name="T23" fmla="*/ 118 h 254"/>
                <a:gd name="T24" fmla="*/ 218 w 254"/>
                <a:gd name="T25" fmla="*/ 94 h 254"/>
                <a:gd name="T26" fmla="*/ 239 w 254"/>
                <a:gd name="T27" fmla="*/ 67 h 254"/>
                <a:gd name="T28" fmla="*/ 222 w 254"/>
                <a:gd name="T29" fmla="*/ 42 h 254"/>
                <a:gd name="T30" fmla="*/ 189 w 254"/>
                <a:gd name="T31" fmla="*/ 52 h 254"/>
                <a:gd name="T32" fmla="*/ 169 w 254"/>
                <a:gd name="T33" fmla="*/ 39 h 254"/>
                <a:gd name="T34" fmla="*/ 164 w 254"/>
                <a:gd name="T35" fmla="*/ 5 h 254"/>
                <a:gd name="T36" fmla="*/ 134 w 254"/>
                <a:gd name="T37" fmla="*/ 0 h 254"/>
                <a:gd name="T38" fmla="*/ 119 w 254"/>
                <a:gd name="T39" fmla="*/ 30 h 254"/>
                <a:gd name="T40" fmla="*/ 94 w 254"/>
                <a:gd name="T41" fmla="*/ 35 h 254"/>
                <a:gd name="T42" fmla="*/ 67 w 254"/>
                <a:gd name="T43" fmla="*/ 15 h 254"/>
                <a:gd name="T44" fmla="*/ 42 w 254"/>
                <a:gd name="T45" fmla="*/ 32 h 254"/>
                <a:gd name="T46" fmla="*/ 52 w 254"/>
                <a:gd name="T47" fmla="*/ 65 h 254"/>
                <a:gd name="T48" fmla="*/ 39 w 254"/>
                <a:gd name="T49" fmla="*/ 86 h 254"/>
                <a:gd name="T50" fmla="*/ 6 w 254"/>
                <a:gd name="T51" fmla="*/ 90 h 254"/>
                <a:gd name="T52" fmla="*/ 0 w 254"/>
                <a:gd name="T53" fmla="*/ 120 h 254"/>
                <a:gd name="T54" fmla="*/ 30 w 254"/>
                <a:gd name="T55" fmla="*/ 136 h 254"/>
                <a:gd name="T56" fmla="*/ 35 w 254"/>
                <a:gd name="T57" fmla="*/ 159 h 254"/>
                <a:gd name="T58" fmla="*/ 15 w 254"/>
                <a:gd name="T59" fmla="*/ 186 h 254"/>
                <a:gd name="T60" fmla="*/ 32 w 254"/>
                <a:gd name="T61" fmla="*/ 211 h 254"/>
                <a:gd name="T62" fmla="*/ 64 w 254"/>
                <a:gd name="T63" fmla="*/ 201 h 254"/>
                <a:gd name="T64" fmla="*/ 85 w 254"/>
                <a:gd name="T65" fmla="*/ 214 h 254"/>
                <a:gd name="T66" fmla="*/ 93 w 254"/>
                <a:gd name="T67" fmla="*/ 160 h 254"/>
                <a:gd name="T68" fmla="*/ 79 w 254"/>
                <a:gd name="T69" fmla="*/ 126 h 254"/>
                <a:gd name="T70" fmla="*/ 81 w 254"/>
                <a:gd name="T71" fmla="*/ 114 h 254"/>
                <a:gd name="T72" fmla="*/ 128 w 254"/>
                <a:gd name="T73" fmla="*/ 79 h 254"/>
                <a:gd name="T74" fmla="*/ 175 w 254"/>
                <a:gd name="T75" fmla="*/ 128 h 254"/>
                <a:gd name="T76" fmla="*/ 173 w 254"/>
                <a:gd name="T77" fmla="*/ 139 h 254"/>
                <a:gd name="T78" fmla="*/ 173 w 254"/>
                <a:gd name="T79" fmla="*/ 139 h 254"/>
                <a:gd name="T80" fmla="*/ 126 w 254"/>
                <a:gd name="T81" fmla="*/ 174 h 254"/>
                <a:gd name="T82" fmla="*/ 93 w 254"/>
                <a:gd name="T83" fmla="*/ 16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4" h="254">
                  <a:moveTo>
                    <a:pt x="85" y="214"/>
                  </a:moveTo>
                  <a:cubicBezTo>
                    <a:pt x="90" y="248"/>
                    <a:pt x="90" y="248"/>
                    <a:pt x="90" y="248"/>
                  </a:cubicBezTo>
                  <a:cubicBezTo>
                    <a:pt x="120" y="254"/>
                    <a:pt x="120" y="254"/>
                    <a:pt x="120" y="254"/>
                  </a:cubicBezTo>
                  <a:cubicBezTo>
                    <a:pt x="135" y="223"/>
                    <a:pt x="135" y="223"/>
                    <a:pt x="135" y="223"/>
                  </a:cubicBezTo>
                  <a:cubicBezTo>
                    <a:pt x="144" y="223"/>
                    <a:pt x="152" y="221"/>
                    <a:pt x="160" y="218"/>
                  </a:cubicBezTo>
                  <a:cubicBezTo>
                    <a:pt x="187" y="239"/>
                    <a:pt x="187" y="239"/>
                    <a:pt x="187" y="239"/>
                  </a:cubicBezTo>
                  <a:cubicBezTo>
                    <a:pt x="212" y="221"/>
                    <a:pt x="212" y="221"/>
                    <a:pt x="212" y="221"/>
                  </a:cubicBezTo>
                  <a:cubicBezTo>
                    <a:pt x="202" y="188"/>
                    <a:pt x="202" y="188"/>
                    <a:pt x="202" y="188"/>
                  </a:cubicBezTo>
                  <a:cubicBezTo>
                    <a:pt x="207" y="182"/>
                    <a:pt x="211" y="175"/>
                    <a:pt x="215" y="168"/>
                  </a:cubicBezTo>
                  <a:cubicBezTo>
                    <a:pt x="249" y="163"/>
                    <a:pt x="249" y="163"/>
                    <a:pt x="249" y="163"/>
                  </a:cubicBezTo>
                  <a:cubicBezTo>
                    <a:pt x="254" y="134"/>
                    <a:pt x="254" y="134"/>
                    <a:pt x="254" y="134"/>
                  </a:cubicBezTo>
                  <a:cubicBezTo>
                    <a:pt x="224" y="118"/>
                    <a:pt x="224" y="118"/>
                    <a:pt x="224" y="118"/>
                  </a:cubicBezTo>
                  <a:cubicBezTo>
                    <a:pt x="223" y="109"/>
                    <a:pt x="221" y="102"/>
                    <a:pt x="218" y="94"/>
                  </a:cubicBezTo>
                  <a:cubicBezTo>
                    <a:pt x="239" y="67"/>
                    <a:pt x="239" y="67"/>
                    <a:pt x="239" y="67"/>
                  </a:cubicBezTo>
                  <a:cubicBezTo>
                    <a:pt x="222" y="42"/>
                    <a:pt x="222" y="42"/>
                    <a:pt x="222" y="42"/>
                  </a:cubicBezTo>
                  <a:cubicBezTo>
                    <a:pt x="189" y="52"/>
                    <a:pt x="189" y="52"/>
                    <a:pt x="189" y="52"/>
                  </a:cubicBezTo>
                  <a:cubicBezTo>
                    <a:pt x="183" y="47"/>
                    <a:pt x="176" y="43"/>
                    <a:pt x="169" y="39"/>
                  </a:cubicBezTo>
                  <a:cubicBezTo>
                    <a:pt x="164" y="5"/>
                    <a:pt x="164" y="5"/>
                    <a:pt x="164" y="5"/>
                  </a:cubicBezTo>
                  <a:cubicBezTo>
                    <a:pt x="134" y="0"/>
                    <a:pt x="134" y="0"/>
                    <a:pt x="134" y="0"/>
                  </a:cubicBezTo>
                  <a:cubicBezTo>
                    <a:pt x="119" y="30"/>
                    <a:pt x="119" y="30"/>
                    <a:pt x="119" y="30"/>
                  </a:cubicBezTo>
                  <a:cubicBezTo>
                    <a:pt x="110" y="31"/>
                    <a:pt x="102" y="33"/>
                    <a:pt x="94" y="35"/>
                  </a:cubicBezTo>
                  <a:cubicBezTo>
                    <a:pt x="67" y="15"/>
                    <a:pt x="67" y="15"/>
                    <a:pt x="67" y="15"/>
                  </a:cubicBezTo>
                  <a:cubicBezTo>
                    <a:pt x="42" y="32"/>
                    <a:pt x="42" y="32"/>
                    <a:pt x="42" y="32"/>
                  </a:cubicBezTo>
                  <a:cubicBezTo>
                    <a:pt x="52" y="65"/>
                    <a:pt x="52" y="65"/>
                    <a:pt x="52" y="65"/>
                  </a:cubicBezTo>
                  <a:cubicBezTo>
                    <a:pt x="47" y="71"/>
                    <a:pt x="43" y="78"/>
                    <a:pt x="39" y="86"/>
                  </a:cubicBezTo>
                  <a:cubicBezTo>
                    <a:pt x="6" y="90"/>
                    <a:pt x="6" y="90"/>
                    <a:pt x="6" y="90"/>
                  </a:cubicBezTo>
                  <a:cubicBezTo>
                    <a:pt x="0" y="120"/>
                    <a:pt x="0" y="120"/>
                    <a:pt x="0" y="120"/>
                  </a:cubicBezTo>
                  <a:cubicBezTo>
                    <a:pt x="30" y="136"/>
                    <a:pt x="30" y="136"/>
                    <a:pt x="30" y="136"/>
                  </a:cubicBezTo>
                  <a:cubicBezTo>
                    <a:pt x="31" y="144"/>
                    <a:pt x="33" y="152"/>
                    <a:pt x="35" y="159"/>
                  </a:cubicBezTo>
                  <a:cubicBezTo>
                    <a:pt x="15" y="186"/>
                    <a:pt x="15" y="186"/>
                    <a:pt x="15" y="186"/>
                  </a:cubicBezTo>
                  <a:cubicBezTo>
                    <a:pt x="32" y="211"/>
                    <a:pt x="32" y="211"/>
                    <a:pt x="32" y="211"/>
                  </a:cubicBezTo>
                  <a:cubicBezTo>
                    <a:pt x="64" y="201"/>
                    <a:pt x="64" y="201"/>
                    <a:pt x="64" y="201"/>
                  </a:cubicBezTo>
                  <a:cubicBezTo>
                    <a:pt x="71" y="206"/>
                    <a:pt x="78" y="211"/>
                    <a:pt x="85" y="214"/>
                  </a:cubicBezTo>
                  <a:close/>
                  <a:moveTo>
                    <a:pt x="93" y="160"/>
                  </a:moveTo>
                  <a:cubicBezTo>
                    <a:pt x="84" y="150"/>
                    <a:pt x="79" y="138"/>
                    <a:pt x="79" y="126"/>
                  </a:cubicBezTo>
                  <a:cubicBezTo>
                    <a:pt x="79" y="122"/>
                    <a:pt x="80" y="118"/>
                    <a:pt x="81" y="114"/>
                  </a:cubicBezTo>
                  <a:cubicBezTo>
                    <a:pt x="87" y="93"/>
                    <a:pt x="106" y="78"/>
                    <a:pt x="128" y="79"/>
                  </a:cubicBezTo>
                  <a:cubicBezTo>
                    <a:pt x="154" y="79"/>
                    <a:pt x="175" y="101"/>
                    <a:pt x="175" y="128"/>
                  </a:cubicBezTo>
                  <a:cubicBezTo>
                    <a:pt x="175" y="132"/>
                    <a:pt x="173" y="135"/>
                    <a:pt x="173" y="139"/>
                  </a:cubicBezTo>
                  <a:cubicBezTo>
                    <a:pt x="173" y="139"/>
                    <a:pt x="173" y="139"/>
                    <a:pt x="173" y="139"/>
                  </a:cubicBezTo>
                  <a:cubicBezTo>
                    <a:pt x="166" y="160"/>
                    <a:pt x="148" y="175"/>
                    <a:pt x="126" y="174"/>
                  </a:cubicBezTo>
                  <a:cubicBezTo>
                    <a:pt x="113" y="174"/>
                    <a:pt x="101" y="169"/>
                    <a:pt x="93" y="1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2" name="Freeform 15">
              <a:extLst>
                <a:ext uri="{FF2B5EF4-FFF2-40B4-BE49-F238E27FC236}">
                  <a16:creationId xmlns:a16="http://schemas.microsoft.com/office/drawing/2014/main" id="{D7263296-45A0-4B10-904D-0CA951BB421D}"/>
                </a:ext>
              </a:extLst>
            </p:cNvPr>
            <p:cNvSpPr>
              <a:spLocks/>
            </p:cNvSpPr>
            <p:nvPr/>
          </p:nvSpPr>
          <p:spPr bwMode="auto">
            <a:xfrm>
              <a:off x="5159375" y="2338388"/>
              <a:ext cx="146050" cy="146050"/>
            </a:xfrm>
            <a:custGeom>
              <a:avLst/>
              <a:gdLst>
                <a:gd name="T0" fmla="*/ 0 w 65"/>
                <a:gd name="T1" fmla="*/ 32 h 65"/>
                <a:gd name="T2" fmla="*/ 2 w 65"/>
                <a:gd name="T3" fmla="*/ 24 h 65"/>
                <a:gd name="T4" fmla="*/ 34 w 65"/>
                <a:gd name="T5" fmla="*/ 0 h 65"/>
                <a:gd name="T6" fmla="*/ 65 w 65"/>
                <a:gd name="T7" fmla="*/ 33 h 65"/>
                <a:gd name="T8" fmla="*/ 63 w 65"/>
                <a:gd name="T9" fmla="*/ 41 h 65"/>
                <a:gd name="T10" fmla="*/ 63 w 65"/>
                <a:gd name="T11" fmla="*/ 41 h 65"/>
                <a:gd name="T12" fmla="*/ 32 w 65"/>
                <a:gd name="T13" fmla="*/ 65 h 65"/>
                <a:gd name="T14" fmla="*/ 9 w 65"/>
                <a:gd name="T15" fmla="*/ 55 h 65"/>
                <a:gd name="T16" fmla="*/ 0 w 65"/>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65">
                  <a:moveTo>
                    <a:pt x="0" y="32"/>
                  </a:moveTo>
                  <a:cubicBezTo>
                    <a:pt x="0" y="29"/>
                    <a:pt x="1" y="27"/>
                    <a:pt x="2" y="24"/>
                  </a:cubicBezTo>
                  <a:cubicBezTo>
                    <a:pt x="5" y="10"/>
                    <a:pt x="19" y="0"/>
                    <a:pt x="34" y="0"/>
                  </a:cubicBezTo>
                  <a:cubicBezTo>
                    <a:pt x="52" y="1"/>
                    <a:pt x="65" y="15"/>
                    <a:pt x="65" y="33"/>
                  </a:cubicBezTo>
                  <a:cubicBezTo>
                    <a:pt x="65" y="36"/>
                    <a:pt x="64" y="38"/>
                    <a:pt x="63" y="41"/>
                  </a:cubicBezTo>
                  <a:cubicBezTo>
                    <a:pt x="63" y="41"/>
                    <a:pt x="63" y="41"/>
                    <a:pt x="63" y="41"/>
                  </a:cubicBezTo>
                  <a:cubicBezTo>
                    <a:pt x="59" y="55"/>
                    <a:pt x="47" y="65"/>
                    <a:pt x="32" y="65"/>
                  </a:cubicBezTo>
                  <a:cubicBezTo>
                    <a:pt x="23" y="65"/>
                    <a:pt x="15" y="61"/>
                    <a:pt x="9" y="55"/>
                  </a:cubicBezTo>
                  <a:cubicBezTo>
                    <a:pt x="3" y="49"/>
                    <a:pt x="0" y="41"/>
                    <a:pt x="0"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3" name="Group 52">
            <a:extLst>
              <a:ext uri="{FF2B5EF4-FFF2-40B4-BE49-F238E27FC236}">
                <a16:creationId xmlns:a16="http://schemas.microsoft.com/office/drawing/2014/main" id="{B915D27C-98EB-4887-9F50-FCC0C05D9A70}"/>
              </a:ext>
              <a:ext uri="{C183D7F6-B498-43B3-948B-1728B52AA6E4}">
                <adec:decorative xmlns:adec="http://schemas.microsoft.com/office/drawing/2017/decorative" val="1"/>
              </a:ext>
            </a:extLst>
          </p:cNvPr>
          <p:cNvGrpSpPr/>
          <p:nvPr/>
        </p:nvGrpSpPr>
        <p:grpSpPr>
          <a:xfrm>
            <a:off x="1895942" y="4944193"/>
            <a:ext cx="541927" cy="543437"/>
            <a:chOff x="2586038" y="5262563"/>
            <a:chExt cx="569913" cy="571500"/>
          </a:xfrm>
          <a:solidFill>
            <a:srgbClr val="DADFE1"/>
          </a:solidFill>
          <a:effectLst/>
        </p:grpSpPr>
        <p:sp>
          <p:nvSpPr>
            <p:cNvPr id="54" name="Freeform 16">
              <a:extLst>
                <a:ext uri="{FF2B5EF4-FFF2-40B4-BE49-F238E27FC236}">
                  <a16:creationId xmlns:a16="http://schemas.microsoft.com/office/drawing/2014/main" id="{32D4E411-5770-418B-B360-F6EAAA9CC8B2}"/>
                </a:ext>
              </a:extLst>
            </p:cNvPr>
            <p:cNvSpPr>
              <a:spLocks noEditPoints="1"/>
            </p:cNvSpPr>
            <p:nvPr/>
          </p:nvSpPr>
          <p:spPr bwMode="auto">
            <a:xfrm>
              <a:off x="2586038" y="5262563"/>
              <a:ext cx="569913" cy="571500"/>
            </a:xfrm>
            <a:custGeom>
              <a:avLst/>
              <a:gdLst>
                <a:gd name="T0" fmla="*/ 20 w 255"/>
                <a:gd name="T1" fmla="*/ 59 h 255"/>
                <a:gd name="T2" fmla="*/ 39 w 255"/>
                <a:gd name="T3" fmla="*/ 87 h 255"/>
                <a:gd name="T4" fmla="*/ 31 w 255"/>
                <a:gd name="T5" fmla="*/ 111 h 255"/>
                <a:gd name="T6" fmla="*/ 0 w 255"/>
                <a:gd name="T7" fmla="*/ 124 h 255"/>
                <a:gd name="T8" fmla="*/ 3 w 255"/>
                <a:gd name="T9" fmla="*/ 155 h 255"/>
                <a:gd name="T10" fmla="*/ 36 w 255"/>
                <a:gd name="T11" fmla="*/ 162 h 255"/>
                <a:gd name="T12" fmla="*/ 48 w 255"/>
                <a:gd name="T13" fmla="*/ 183 h 255"/>
                <a:gd name="T14" fmla="*/ 35 w 255"/>
                <a:gd name="T15" fmla="*/ 215 h 255"/>
                <a:gd name="T16" fmla="*/ 58 w 255"/>
                <a:gd name="T17" fmla="*/ 234 h 255"/>
                <a:gd name="T18" fmla="*/ 86 w 255"/>
                <a:gd name="T19" fmla="*/ 216 h 255"/>
                <a:gd name="T20" fmla="*/ 110 w 255"/>
                <a:gd name="T21" fmla="*/ 223 h 255"/>
                <a:gd name="T22" fmla="*/ 123 w 255"/>
                <a:gd name="T23" fmla="*/ 255 h 255"/>
                <a:gd name="T24" fmla="*/ 154 w 255"/>
                <a:gd name="T25" fmla="*/ 252 h 255"/>
                <a:gd name="T26" fmla="*/ 161 w 255"/>
                <a:gd name="T27" fmla="*/ 219 h 255"/>
                <a:gd name="T28" fmla="*/ 183 w 255"/>
                <a:gd name="T29" fmla="*/ 207 h 255"/>
                <a:gd name="T30" fmla="*/ 215 w 255"/>
                <a:gd name="T31" fmla="*/ 220 h 255"/>
                <a:gd name="T32" fmla="*/ 234 w 255"/>
                <a:gd name="T33" fmla="*/ 196 h 255"/>
                <a:gd name="T34" fmla="*/ 216 w 255"/>
                <a:gd name="T35" fmla="*/ 167 h 255"/>
                <a:gd name="T36" fmla="*/ 223 w 255"/>
                <a:gd name="T37" fmla="*/ 144 h 255"/>
                <a:gd name="T38" fmla="*/ 255 w 255"/>
                <a:gd name="T39" fmla="*/ 131 h 255"/>
                <a:gd name="T40" fmla="*/ 252 w 255"/>
                <a:gd name="T41" fmla="*/ 101 h 255"/>
                <a:gd name="T42" fmla="*/ 218 w 255"/>
                <a:gd name="T43" fmla="*/ 93 h 255"/>
                <a:gd name="T44" fmla="*/ 207 w 255"/>
                <a:gd name="T45" fmla="*/ 72 h 255"/>
                <a:gd name="T46" fmla="*/ 220 w 255"/>
                <a:gd name="T47" fmla="*/ 40 h 255"/>
                <a:gd name="T48" fmla="*/ 197 w 255"/>
                <a:gd name="T49" fmla="*/ 21 h 255"/>
                <a:gd name="T50" fmla="*/ 168 w 255"/>
                <a:gd name="T51" fmla="*/ 39 h 255"/>
                <a:gd name="T52" fmla="*/ 144 w 255"/>
                <a:gd name="T53" fmla="*/ 32 h 255"/>
                <a:gd name="T54" fmla="*/ 131 w 255"/>
                <a:gd name="T55" fmla="*/ 0 h 255"/>
                <a:gd name="T56" fmla="*/ 101 w 255"/>
                <a:gd name="T57" fmla="*/ 3 h 255"/>
                <a:gd name="T58" fmla="*/ 94 w 255"/>
                <a:gd name="T59" fmla="*/ 37 h 255"/>
                <a:gd name="T60" fmla="*/ 71 w 255"/>
                <a:gd name="T61" fmla="*/ 48 h 255"/>
                <a:gd name="T62" fmla="*/ 40 w 255"/>
                <a:gd name="T63" fmla="*/ 35 h 255"/>
                <a:gd name="T64" fmla="*/ 20 w 255"/>
                <a:gd name="T65" fmla="*/ 59 h 255"/>
                <a:gd name="T66" fmla="*/ 174 w 255"/>
                <a:gd name="T67" fmla="*/ 116 h 255"/>
                <a:gd name="T68" fmla="*/ 175 w 255"/>
                <a:gd name="T69" fmla="*/ 128 h 255"/>
                <a:gd name="T70" fmla="*/ 139 w 255"/>
                <a:gd name="T71" fmla="*/ 174 h 255"/>
                <a:gd name="T72" fmla="*/ 103 w 255"/>
                <a:gd name="T73" fmla="*/ 169 h 255"/>
                <a:gd name="T74" fmla="*/ 81 w 255"/>
                <a:gd name="T75" fmla="*/ 139 h 255"/>
                <a:gd name="T76" fmla="*/ 79 w 255"/>
                <a:gd name="T77" fmla="*/ 128 h 255"/>
                <a:gd name="T78" fmla="*/ 116 w 255"/>
                <a:gd name="T79" fmla="*/ 81 h 255"/>
                <a:gd name="T80" fmla="*/ 174 w 255"/>
                <a:gd name="T81" fmla="*/ 116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5" h="255">
                  <a:moveTo>
                    <a:pt x="20" y="59"/>
                  </a:moveTo>
                  <a:cubicBezTo>
                    <a:pt x="39" y="87"/>
                    <a:pt x="39" y="87"/>
                    <a:pt x="39" y="87"/>
                  </a:cubicBezTo>
                  <a:cubicBezTo>
                    <a:pt x="35" y="95"/>
                    <a:pt x="33" y="103"/>
                    <a:pt x="31" y="111"/>
                  </a:cubicBezTo>
                  <a:cubicBezTo>
                    <a:pt x="0" y="124"/>
                    <a:pt x="0" y="124"/>
                    <a:pt x="0" y="124"/>
                  </a:cubicBezTo>
                  <a:cubicBezTo>
                    <a:pt x="3" y="155"/>
                    <a:pt x="3" y="155"/>
                    <a:pt x="3" y="155"/>
                  </a:cubicBezTo>
                  <a:cubicBezTo>
                    <a:pt x="36" y="162"/>
                    <a:pt x="36" y="162"/>
                    <a:pt x="36" y="162"/>
                  </a:cubicBezTo>
                  <a:cubicBezTo>
                    <a:pt x="39" y="169"/>
                    <a:pt x="43" y="177"/>
                    <a:pt x="48" y="183"/>
                  </a:cubicBezTo>
                  <a:cubicBezTo>
                    <a:pt x="35" y="215"/>
                    <a:pt x="35" y="215"/>
                    <a:pt x="35" y="215"/>
                  </a:cubicBezTo>
                  <a:cubicBezTo>
                    <a:pt x="58" y="234"/>
                    <a:pt x="58" y="234"/>
                    <a:pt x="58" y="234"/>
                  </a:cubicBezTo>
                  <a:cubicBezTo>
                    <a:pt x="86" y="216"/>
                    <a:pt x="86" y="216"/>
                    <a:pt x="86" y="216"/>
                  </a:cubicBezTo>
                  <a:cubicBezTo>
                    <a:pt x="94" y="219"/>
                    <a:pt x="102" y="222"/>
                    <a:pt x="110" y="223"/>
                  </a:cubicBezTo>
                  <a:cubicBezTo>
                    <a:pt x="123" y="255"/>
                    <a:pt x="123" y="255"/>
                    <a:pt x="123" y="255"/>
                  </a:cubicBezTo>
                  <a:cubicBezTo>
                    <a:pt x="154" y="252"/>
                    <a:pt x="154" y="252"/>
                    <a:pt x="154" y="252"/>
                  </a:cubicBezTo>
                  <a:cubicBezTo>
                    <a:pt x="161" y="219"/>
                    <a:pt x="161" y="219"/>
                    <a:pt x="161" y="219"/>
                  </a:cubicBezTo>
                  <a:cubicBezTo>
                    <a:pt x="169" y="216"/>
                    <a:pt x="177" y="212"/>
                    <a:pt x="183" y="207"/>
                  </a:cubicBezTo>
                  <a:cubicBezTo>
                    <a:pt x="215" y="220"/>
                    <a:pt x="215" y="220"/>
                    <a:pt x="215" y="220"/>
                  </a:cubicBezTo>
                  <a:cubicBezTo>
                    <a:pt x="234" y="196"/>
                    <a:pt x="234" y="196"/>
                    <a:pt x="234" y="196"/>
                  </a:cubicBezTo>
                  <a:cubicBezTo>
                    <a:pt x="216" y="167"/>
                    <a:pt x="216" y="167"/>
                    <a:pt x="216" y="167"/>
                  </a:cubicBezTo>
                  <a:cubicBezTo>
                    <a:pt x="219" y="160"/>
                    <a:pt x="221" y="152"/>
                    <a:pt x="223" y="144"/>
                  </a:cubicBezTo>
                  <a:cubicBezTo>
                    <a:pt x="255" y="131"/>
                    <a:pt x="255" y="131"/>
                    <a:pt x="255" y="131"/>
                  </a:cubicBezTo>
                  <a:cubicBezTo>
                    <a:pt x="252" y="101"/>
                    <a:pt x="252" y="101"/>
                    <a:pt x="252" y="101"/>
                  </a:cubicBezTo>
                  <a:cubicBezTo>
                    <a:pt x="218" y="93"/>
                    <a:pt x="218" y="93"/>
                    <a:pt x="218" y="93"/>
                  </a:cubicBezTo>
                  <a:cubicBezTo>
                    <a:pt x="215" y="86"/>
                    <a:pt x="211" y="78"/>
                    <a:pt x="207" y="72"/>
                  </a:cubicBezTo>
                  <a:cubicBezTo>
                    <a:pt x="220" y="40"/>
                    <a:pt x="220" y="40"/>
                    <a:pt x="220" y="40"/>
                  </a:cubicBezTo>
                  <a:cubicBezTo>
                    <a:pt x="197" y="21"/>
                    <a:pt x="197" y="21"/>
                    <a:pt x="197" y="21"/>
                  </a:cubicBezTo>
                  <a:cubicBezTo>
                    <a:pt x="168" y="39"/>
                    <a:pt x="168" y="39"/>
                    <a:pt x="168" y="39"/>
                  </a:cubicBezTo>
                  <a:cubicBezTo>
                    <a:pt x="160" y="36"/>
                    <a:pt x="152" y="33"/>
                    <a:pt x="144" y="32"/>
                  </a:cubicBezTo>
                  <a:cubicBezTo>
                    <a:pt x="131" y="0"/>
                    <a:pt x="131" y="0"/>
                    <a:pt x="131" y="0"/>
                  </a:cubicBezTo>
                  <a:cubicBezTo>
                    <a:pt x="101" y="3"/>
                    <a:pt x="101" y="3"/>
                    <a:pt x="101" y="3"/>
                  </a:cubicBezTo>
                  <a:cubicBezTo>
                    <a:pt x="94" y="37"/>
                    <a:pt x="94" y="37"/>
                    <a:pt x="94" y="37"/>
                  </a:cubicBezTo>
                  <a:cubicBezTo>
                    <a:pt x="85" y="40"/>
                    <a:pt x="78" y="43"/>
                    <a:pt x="71" y="48"/>
                  </a:cubicBezTo>
                  <a:cubicBezTo>
                    <a:pt x="40" y="35"/>
                    <a:pt x="40" y="35"/>
                    <a:pt x="40" y="35"/>
                  </a:cubicBezTo>
                  <a:lnTo>
                    <a:pt x="20" y="59"/>
                  </a:lnTo>
                  <a:close/>
                  <a:moveTo>
                    <a:pt x="174" y="116"/>
                  </a:moveTo>
                  <a:cubicBezTo>
                    <a:pt x="174" y="120"/>
                    <a:pt x="175" y="124"/>
                    <a:pt x="175" y="128"/>
                  </a:cubicBezTo>
                  <a:cubicBezTo>
                    <a:pt x="175" y="150"/>
                    <a:pt x="160" y="169"/>
                    <a:pt x="139" y="174"/>
                  </a:cubicBezTo>
                  <a:cubicBezTo>
                    <a:pt x="126" y="177"/>
                    <a:pt x="114" y="175"/>
                    <a:pt x="103" y="169"/>
                  </a:cubicBezTo>
                  <a:cubicBezTo>
                    <a:pt x="92" y="162"/>
                    <a:pt x="84" y="152"/>
                    <a:pt x="81" y="139"/>
                  </a:cubicBezTo>
                  <a:cubicBezTo>
                    <a:pt x="80" y="135"/>
                    <a:pt x="79" y="131"/>
                    <a:pt x="79" y="128"/>
                  </a:cubicBezTo>
                  <a:cubicBezTo>
                    <a:pt x="79" y="106"/>
                    <a:pt x="94" y="87"/>
                    <a:pt x="116" y="81"/>
                  </a:cubicBezTo>
                  <a:cubicBezTo>
                    <a:pt x="141" y="75"/>
                    <a:pt x="167" y="90"/>
                    <a:pt x="174"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5" name="Freeform 17">
              <a:extLst>
                <a:ext uri="{FF2B5EF4-FFF2-40B4-BE49-F238E27FC236}">
                  <a16:creationId xmlns:a16="http://schemas.microsoft.com/office/drawing/2014/main" id="{B31E7DDA-AEFD-465B-9C39-C63D599FFC60}"/>
                </a:ext>
              </a:extLst>
            </p:cNvPr>
            <p:cNvSpPr>
              <a:spLocks/>
            </p:cNvSpPr>
            <p:nvPr/>
          </p:nvSpPr>
          <p:spPr bwMode="auto">
            <a:xfrm>
              <a:off x="2798763" y="5468938"/>
              <a:ext cx="144463" cy="153987"/>
            </a:xfrm>
            <a:custGeom>
              <a:avLst/>
              <a:gdLst>
                <a:gd name="T0" fmla="*/ 64 w 65"/>
                <a:gd name="T1" fmla="*/ 28 h 69"/>
                <a:gd name="T2" fmla="*/ 65 w 65"/>
                <a:gd name="T3" fmla="*/ 36 h 69"/>
                <a:gd name="T4" fmla="*/ 40 w 65"/>
                <a:gd name="T5" fmla="*/ 67 h 69"/>
                <a:gd name="T6" fmla="*/ 15 w 65"/>
                <a:gd name="T7" fmla="*/ 64 h 69"/>
                <a:gd name="T8" fmla="*/ 1 w 65"/>
                <a:gd name="T9" fmla="*/ 44 h 69"/>
                <a:gd name="T10" fmla="*/ 0 w 65"/>
                <a:gd name="T11" fmla="*/ 36 h 69"/>
                <a:gd name="T12" fmla="*/ 24 w 65"/>
                <a:gd name="T13" fmla="*/ 4 h 69"/>
                <a:gd name="T14" fmla="*/ 64 w 65"/>
                <a:gd name="T15" fmla="*/ 28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9">
                  <a:moveTo>
                    <a:pt x="64" y="28"/>
                  </a:moveTo>
                  <a:cubicBezTo>
                    <a:pt x="64" y="30"/>
                    <a:pt x="65" y="33"/>
                    <a:pt x="65" y="36"/>
                  </a:cubicBezTo>
                  <a:cubicBezTo>
                    <a:pt x="65" y="51"/>
                    <a:pt x="55" y="64"/>
                    <a:pt x="40" y="67"/>
                  </a:cubicBezTo>
                  <a:cubicBezTo>
                    <a:pt x="32" y="69"/>
                    <a:pt x="23" y="68"/>
                    <a:pt x="15" y="64"/>
                  </a:cubicBezTo>
                  <a:cubicBezTo>
                    <a:pt x="8" y="59"/>
                    <a:pt x="3" y="52"/>
                    <a:pt x="1" y="44"/>
                  </a:cubicBezTo>
                  <a:cubicBezTo>
                    <a:pt x="0" y="41"/>
                    <a:pt x="0" y="38"/>
                    <a:pt x="0" y="36"/>
                  </a:cubicBezTo>
                  <a:cubicBezTo>
                    <a:pt x="0" y="21"/>
                    <a:pt x="10" y="8"/>
                    <a:pt x="24" y="4"/>
                  </a:cubicBezTo>
                  <a:cubicBezTo>
                    <a:pt x="42" y="0"/>
                    <a:pt x="59" y="10"/>
                    <a:pt x="64"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6" name="Group 55">
            <a:extLst>
              <a:ext uri="{FF2B5EF4-FFF2-40B4-BE49-F238E27FC236}">
                <a16:creationId xmlns:a16="http://schemas.microsoft.com/office/drawing/2014/main" id="{611D3D74-7DD9-4719-9704-325B276A6BEF}"/>
              </a:ext>
              <a:ext uri="{C183D7F6-B498-43B3-948B-1728B52AA6E4}">
                <adec:decorative xmlns:adec="http://schemas.microsoft.com/office/drawing/2017/decorative" val="1"/>
              </a:ext>
            </a:extLst>
          </p:cNvPr>
          <p:cNvGrpSpPr/>
          <p:nvPr/>
        </p:nvGrpSpPr>
        <p:grpSpPr>
          <a:xfrm>
            <a:off x="4830499" y="3439178"/>
            <a:ext cx="831759" cy="833269"/>
            <a:chOff x="5672138" y="3679825"/>
            <a:chExt cx="874713" cy="876300"/>
          </a:xfrm>
          <a:solidFill>
            <a:srgbClr val="DADFE1"/>
          </a:solidFill>
          <a:effectLst/>
        </p:grpSpPr>
        <p:sp>
          <p:nvSpPr>
            <p:cNvPr id="57" name="Freeform 28">
              <a:extLst>
                <a:ext uri="{FF2B5EF4-FFF2-40B4-BE49-F238E27FC236}">
                  <a16:creationId xmlns:a16="http://schemas.microsoft.com/office/drawing/2014/main" id="{FA3150C9-8A85-44E0-BE29-CF11EEEB756B}"/>
                </a:ext>
              </a:extLst>
            </p:cNvPr>
            <p:cNvSpPr>
              <a:spLocks noEditPoints="1"/>
            </p:cNvSpPr>
            <p:nvPr/>
          </p:nvSpPr>
          <p:spPr bwMode="auto">
            <a:xfrm>
              <a:off x="5672138" y="3679825"/>
              <a:ext cx="874713" cy="876300"/>
            </a:xfrm>
            <a:custGeom>
              <a:avLst/>
              <a:gdLst>
                <a:gd name="T0" fmla="*/ 382 w 391"/>
                <a:gd name="T1" fmla="*/ 265 h 391"/>
                <a:gd name="T2" fmla="*/ 391 w 391"/>
                <a:gd name="T3" fmla="*/ 229 h 391"/>
                <a:gd name="T4" fmla="*/ 349 w 391"/>
                <a:gd name="T5" fmla="*/ 204 h 391"/>
                <a:gd name="T6" fmla="*/ 342 w 391"/>
                <a:gd name="T7" fmla="*/ 148 h 391"/>
                <a:gd name="T8" fmla="*/ 376 w 391"/>
                <a:gd name="T9" fmla="*/ 113 h 391"/>
                <a:gd name="T10" fmla="*/ 357 w 391"/>
                <a:gd name="T11" fmla="*/ 81 h 391"/>
                <a:gd name="T12" fmla="*/ 310 w 391"/>
                <a:gd name="T13" fmla="*/ 93 h 391"/>
                <a:gd name="T14" fmla="*/ 266 w 391"/>
                <a:gd name="T15" fmla="*/ 59 h 391"/>
                <a:gd name="T16" fmla="*/ 265 w 391"/>
                <a:gd name="T17" fmla="*/ 10 h 391"/>
                <a:gd name="T18" fmla="*/ 229 w 391"/>
                <a:gd name="T19" fmla="*/ 0 h 391"/>
                <a:gd name="T20" fmla="*/ 204 w 391"/>
                <a:gd name="T21" fmla="*/ 42 h 391"/>
                <a:gd name="T22" fmla="*/ 148 w 391"/>
                <a:gd name="T23" fmla="*/ 50 h 391"/>
                <a:gd name="T24" fmla="*/ 113 w 391"/>
                <a:gd name="T25" fmla="*/ 15 h 391"/>
                <a:gd name="T26" fmla="*/ 81 w 391"/>
                <a:gd name="T27" fmla="*/ 34 h 391"/>
                <a:gd name="T28" fmla="*/ 93 w 391"/>
                <a:gd name="T29" fmla="*/ 82 h 391"/>
                <a:gd name="T30" fmla="*/ 59 w 391"/>
                <a:gd name="T31" fmla="*/ 126 h 391"/>
                <a:gd name="T32" fmla="*/ 10 w 391"/>
                <a:gd name="T33" fmla="*/ 127 h 391"/>
                <a:gd name="T34" fmla="*/ 0 w 391"/>
                <a:gd name="T35" fmla="*/ 163 h 391"/>
                <a:gd name="T36" fmla="*/ 43 w 391"/>
                <a:gd name="T37" fmla="*/ 188 h 391"/>
                <a:gd name="T38" fmla="*/ 50 w 391"/>
                <a:gd name="T39" fmla="*/ 243 h 391"/>
                <a:gd name="T40" fmla="*/ 16 w 391"/>
                <a:gd name="T41" fmla="*/ 278 h 391"/>
                <a:gd name="T42" fmla="*/ 34 w 391"/>
                <a:gd name="T43" fmla="*/ 311 h 391"/>
                <a:gd name="T44" fmla="*/ 82 w 391"/>
                <a:gd name="T45" fmla="*/ 298 h 391"/>
                <a:gd name="T46" fmla="*/ 126 w 391"/>
                <a:gd name="T47" fmla="*/ 333 h 391"/>
                <a:gd name="T48" fmla="*/ 127 w 391"/>
                <a:gd name="T49" fmla="*/ 381 h 391"/>
                <a:gd name="T50" fmla="*/ 163 w 391"/>
                <a:gd name="T51" fmla="*/ 391 h 391"/>
                <a:gd name="T52" fmla="*/ 188 w 391"/>
                <a:gd name="T53" fmla="*/ 349 h 391"/>
                <a:gd name="T54" fmla="*/ 243 w 391"/>
                <a:gd name="T55" fmla="*/ 342 h 391"/>
                <a:gd name="T56" fmla="*/ 278 w 391"/>
                <a:gd name="T57" fmla="*/ 376 h 391"/>
                <a:gd name="T58" fmla="*/ 311 w 391"/>
                <a:gd name="T59" fmla="*/ 357 h 391"/>
                <a:gd name="T60" fmla="*/ 299 w 391"/>
                <a:gd name="T61" fmla="*/ 310 h 391"/>
                <a:gd name="T62" fmla="*/ 333 w 391"/>
                <a:gd name="T63" fmla="*/ 265 h 391"/>
                <a:gd name="T64" fmla="*/ 382 w 391"/>
                <a:gd name="T65" fmla="*/ 265 h 391"/>
                <a:gd name="T66" fmla="*/ 187 w 391"/>
                <a:gd name="T67" fmla="*/ 303 h 391"/>
                <a:gd name="T68" fmla="*/ 89 w 391"/>
                <a:gd name="T69" fmla="*/ 187 h 391"/>
                <a:gd name="T70" fmla="*/ 205 w 391"/>
                <a:gd name="T71" fmla="*/ 88 h 391"/>
                <a:gd name="T72" fmla="*/ 303 w 391"/>
                <a:gd name="T73" fmla="*/ 204 h 391"/>
                <a:gd name="T74" fmla="*/ 187 w 391"/>
                <a:gd name="T75" fmla="*/ 303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2" y="265"/>
                  </a:moveTo>
                  <a:cubicBezTo>
                    <a:pt x="391" y="229"/>
                    <a:pt x="391" y="229"/>
                    <a:pt x="391" y="229"/>
                  </a:cubicBezTo>
                  <a:cubicBezTo>
                    <a:pt x="349" y="204"/>
                    <a:pt x="349" y="204"/>
                    <a:pt x="349" y="204"/>
                  </a:cubicBezTo>
                  <a:cubicBezTo>
                    <a:pt x="350" y="184"/>
                    <a:pt x="348" y="166"/>
                    <a:pt x="342" y="148"/>
                  </a:cubicBezTo>
                  <a:cubicBezTo>
                    <a:pt x="376" y="113"/>
                    <a:pt x="376" y="113"/>
                    <a:pt x="376" y="113"/>
                  </a:cubicBezTo>
                  <a:cubicBezTo>
                    <a:pt x="357" y="81"/>
                    <a:pt x="357" y="81"/>
                    <a:pt x="357" y="81"/>
                  </a:cubicBezTo>
                  <a:cubicBezTo>
                    <a:pt x="310" y="93"/>
                    <a:pt x="310" y="93"/>
                    <a:pt x="310" y="93"/>
                  </a:cubicBezTo>
                  <a:cubicBezTo>
                    <a:pt x="297" y="79"/>
                    <a:pt x="282" y="67"/>
                    <a:pt x="266" y="59"/>
                  </a:cubicBezTo>
                  <a:cubicBezTo>
                    <a:pt x="265" y="10"/>
                    <a:pt x="265" y="10"/>
                    <a:pt x="265" y="10"/>
                  </a:cubicBezTo>
                  <a:cubicBezTo>
                    <a:pt x="229" y="0"/>
                    <a:pt x="229" y="0"/>
                    <a:pt x="229" y="0"/>
                  </a:cubicBezTo>
                  <a:cubicBezTo>
                    <a:pt x="204" y="42"/>
                    <a:pt x="204" y="42"/>
                    <a:pt x="204" y="42"/>
                  </a:cubicBezTo>
                  <a:cubicBezTo>
                    <a:pt x="185" y="41"/>
                    <a:pt x="166" y="44"/>
                    <a:pt x="148" y="50"/>
                  </a:cubicBezTo>
                  <a:cubicBezTo>
                    <a:pt x="113" y="15"/>
                    <a:pt x="113" y="15"/>
                    <a:pt x="113" y="15"/>
                  </a:cubicBezTo>
                  <a:cubicBezTo>
                    <a:pt x="81" y="34"/>
                    <a:pt x="81" y="34"/>
                    <a:pt x="81" y="34"/>
                  </a:cubicBezTo>
                  <a:cubicBezTo>
                    <a:pt x="93" y="82"/>
                    <a:pt x="93" y="82"/>
                    <a:pt x="93" y="82"/>
                  </a:cubicBezTo>
                  <a:cubicBezTo>
                    <a:pt x="79" y="94"/>
                    <a:pt x="68" y="109"/>
                    <a:pt x="59" y="126"/>
                  </a:cubicBezTo>
                  <a:cubicBezTo>
                    <a:pt x="10" y="127"/>
                    <a:pt x="10" y="127"/>
                    <a:pt x="10" y="127"/>
                  </a:cubicBezTo>
                  <a:cubicBezTo>
                    <a:pt x="0" y="163"/>
                    <a:pt x="0" y="163"/>
                    <a:pt x="0" y="163"/>
                  </a:cubicBezTo>
                  <a:cubicBezTo>
                    <a:pt x="43" y="188"/>
                    <a:pt x="43" y="188"/>
                    <a:pt x="43" y="188"/>
                  </a:cubicBezTo>
                  <a:cubicBezTo>
                    <a:pt x="42" y="207"/>
                    <a:pt x="44" y="226"/>
                    <a:pt x="50" y="243"/>
                  </a:cubicBezTo>
                  <a:cubicBezTo>
                    <a:pt x="16" y="278"/>
                    <a:pt x="16" y="278"/>
                    <a:pt x="16" y="278"/>
                  </a:cubicBezTo>
                  <a:cubicBezTo>
                    <a:pt x="34" y="311"/>
                    <a:pt x="34" y="311"/>
                    <a:pt x="34" y="311"/>
                  </a:cubicBezTo>
                  <a:cubicBezTo>
                    <a:pt x="82" y="298"/>
                    <a:pt x="82" y="298"/>
                    <a:pt x="82" y="298"/>
                  </a:cubicBezTo>
                  <a:cubicBezTo>
                    <a:pt x="94" y="312"/>
                    <a:pt x="110" y="324"/>
                    <a:pt x="126" y="333"/>
                  </a:cubicBezTo>
                  <a:cubicBezTo>
                    <a:pt x="127" y="381"/>
                    <a:pt x="127" y="381"/>
                    <a:pt x="127" y="381"/>
                  </a:cubicBezTo>
                  <a:cubicBezTo>
                    <a:pt x="163" y="391"/>
                    <a:pt x="163" y="391"/>
                    <a:pt x="163" y="391"/>
                  </a:cubicBezTo>
                  <a:cubicBezTo>
                    <a:pt x="188" y="349"/>
                    <a:pt x="188" y="349"/>
                    <a:pt x="188" y="349"/>
                  </a:cubicBezTo>
                  <a:cubicBezTo>
                    <a:pt x="207" y="350"/>
                    <a:pt x="226" y="347"/>
                    <a:pt x="243" y="342"/>
                  </a:cubicBezTo>
                  <a:cubicBezTo>
                    <a:pt x="278" y="376"/>
                    <a:pt x="278" y="376"/>
                    <a:pt x="278" y="376"/>
                  </a:cubicBezTo>
                  <a:cubicBezTo>
                    <a:pt x="311" y="357"/>
                    <a:pt x="311" y="357"/>
                    <a:pt x="311" y="357"/>
                  </a:cubicBezTo>
                  <a:cubicBezTo>
                    <a:pt x="299" y="310"/>
                    <a:pt x="299" y="310"/>
                    <a:pt x="299" y="310"/>
                  </a:cubicBezTo>
                  <a:cubicBezTo>
                    <a:pt x="312" y="297"/>
                    <a:pt x="324" y="282"/>
                    <a:pt x="333" y="265"/>
                  </a:cubicBezTo>
                  <a:lnTo>
                    <a:pt x="382" y="265"/>
                  </a:lnTo>
                  <a:close/>
                  <a:moveTo>
                    <a:pt x="187" y="303"/>
                  </a:moveTo>
                  <a:cubicBezTo>
                    <a:pt x="128" y="298"/>
                    <a:pt x="84" y="246"/>
                    <a:pt x="89" y="187"/>
                  </a:cubicBezTo>
                  <a:cubicBezTo>
                    <a:pt x="94" y="128"/>
                    <a:pt x="145" y="84"/>
                    <a:pt x="205" y="88"/>
                  </a:cubicBezTo>
                  <a:cubicBezTo>
                    <a:pt x="264" y="93"/>
                    <a:pt x="308" y="145"/>
                    <a:pt x="303" y="204"/>
                  </a:cubicBezTo>
                  <a:cubicBezTo>
                    <a:pt x="298" y="264"/>
                    <a:pt x="247" y="308"/>
                    <a:pt x="187" y="3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8" name="Freeform 29">
              <a:extLst>
                <a:ext uri="{FF2B5EF4-FFF2-40B4-BE49-F238E27FC236}">
                  <a16:creationId xmlns:a16="http://schemas.microsoft.com/office/drawing/2014/main" id="{27D048B9-2970-43E9-86B8-3446FD24DC6E}"/>
                </a:ext>
              </a:extLst>
            </p:cNvPr>
            <p:cNvSpPr>
              <a:spLocks noEditPoints="1"/>
            </p:cNvSpPr>
            <p:nvPr/>
          </p:nvSpPr>
          <p:spPr bwMode="auto">
            <a:xfrm>
              <a:off x="5978525" y="3984625"/>
              <a:ext cx="265113" cy="263525"/>
            </a:xfrm>
            <a:custGeom>
              <a:avLst/>
              <a:gdLst>
                <a:gd name="T0" fmla="*/ 59 w 118"/>
                <a:gd name="T1" fmla="*/ 118 h 118"/>
                <a:gd name="T2" fmla="*/ 118 w 118"/>
                <a:gd name="T3" fmla="*/ 59 h 118"/>
                <a:gd name="T4" fmla="*/ 59 w 118"/>
                <a:gd name="T5" fmla="*/ 0 h 118"/>
                <a:gd name="T6" fmla="*/ 0 w 118"/>
                <a:gd name="T7" fmla="*/ 59 h 118"/>
                <a:gd name="T8" fmla="*/ 59 w 118"/>
                <a:gd name="T9" fmla="*/ 118 h 118"/>
                <a:gd name="T10" fmla="*/ 59 w 118"/>
                <a:gd name="T11" fmla="*/ 84 h 118"/>
                <a:gd name="T12" fmla="*/ 35 w 118"/>
                <a:gd name="T13" fmla="*/ 59 h 118"/>
                <a:gd name="T14" fmla="*/ 59 w 118"/>
                <a:gd name="T15" fmla="*/ 34 h 118"/>
                <a:gd name="T16" fmla="*/ 84 w 118"/>
                <a:gd name="T17" fmla="*/ 59 h 118"/>
                <a:gd name="T18" fmla="*/ 59 w 118"/>
                <a:gd name="T19" fmla="*/ 8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118">
                  <a:moveTo>
                    <a:pt x="59" y="118"/>
                  </a:moveTo>
                  <a:cubicBezTo>
                    <a:pt x="92" y="118"/>
                    <a:pt x="118" y="92"/>
                    <a:pt x="118" y="59"/>
                  </a:cubicBezTo>
                  <a:cubicBezTo>
                    <a:pt x="118" y="27"/>
                    <a:pt x="92" y="0"/>
                    <a:pt x="59" y="0"/>
                  </a:cubicBezTo>
                  <a:cubicBezTo>
                    <a:pt x="27" y="0"/>
                    <a:pt x="0" y="27"/>
                    <a:pt x="0" y="59"/>
                  </a:cubicBezTo>
                  <a:cubicBezTo>
                    <a:pt x="0" y="92"/>
                    <a:pt x="27" y="118"/>
                    <a:pt x="59" y="118"/>
                  </a:cubicBezTo>
                  <a:close/>
                  <a:moveTo>
                    <a:pt x="59" y="84"/>
                  </a:moveTo>
                  <a:cubicBezTo>
                    <a:pt x="46" y="84"/>
                    <a:pt x="35" y="73"/>
                    <a:pt x="35" y="59"/>
                  </a:cubicBezTo>
                  <a:cubicBezTo>
                    <a:pt x="35" y="46"/>
                    <a:pt x="46" y="34"/>
                    <a:pt x="59" y="34"/>
                  </a:cubicBezTo>
                  <a:cubicBezTo>
                    <a:pt x="73" y="34"/>
                    <a:pt x="84" y="46"/>
                    <a:pt x="84" y="59"/>
                  </a:cubicBezTo>
                  <a:cubicBezTo>
                    <a:pt x="84" y="73"/>
                    <a:pt x="73" y="84"/>
                    <a:pt x="59"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59" name="Group 58">
            <a:extLst>
              <a:ext uri="{FF2B5EF4-FFF2-40B4-BE49-F238E27FC236}">
                <a16:creationId xmlns:a16="http://schemas.microsoft.com/office/drawing/2014/main" id="{618A3DE7-36D7-4A83-A7B3-D18BFD861D20}"/>
              </a:ext>
              <a:ext uri="{C183D7F6-B498-43B3-948B-1728B52AA6E4}">
                <adec:decorative xmlns:adec="http://schemas.microsoft.com/office/drawing/2017/decorative" val="1"/>
              </a:ext>
            </a:extLst>
          </p:cNvPr>
          <p:cNvGrpSpPr/>
          <p:nvPr/>
        </p:nvGrpSpPr>
        <p:grpSpPr>
          <a:xfrm>
            <a:off x="5511301" y="3030090"/>
            <a:ext cx="741186" cy="741186"/>
            <a:chOff x="6388100" y="3249613"/>
            <a:chExt cx="779463" cy="779462"/>
          </a:xfrm>
          <a:solidFill>
            <a:srgbClr val="DADFE1"/>
          </a:solidFill>
          <a:effectLst/>
        </p:grpSpPr>
        <p:sp>
          <p:nvSpPr>
            <p:cNvPr id="60" name="Freeform 30">
              <a:extLst>
                <a:ext uri="{FF2B5EF4-FFF2-40B4-BE49-F238E27FC236}">
                  <a16:creationId xmlns:a16="http://schemas.microsoft.com/office/drawing/2014/main" id="{2527C5EB-2C70-488D-8C1F-9C30C71158DD}"/>
                </a:ext>
              </a:extLst>
            </p:cNvPr>
            <p:cNvSpPr>
              <a:spLocks noEditPoints="1"/>
            </p:cNvSpPr>
            <p:nvPr/>
          </p:nvSpPr>
          <p:spPr bwMode="auto">
            <a:xfrm>
              <a:off x="6388100" y="3249613"/>
              <a:ext cx="779463" cy="779462"/>
            </a:xfrm>
            <a:custGeom>
              <a:avLst/>
              <a:gdLst>
                <a:gd name="T0" fmla="*/ 337 w 348"/>
                <a:gd name="T1" fmla="*/ 251 h 348"/>
                <a:gd name="T2" fmla="*/ 348 w 348"/>
                <a:gd name="T3" fmla="*/ 219 h 348"/>
                <a:gd name="T4" fmla="*/ 312 w 348"/>
                <a:gd name="T5" fmla="*/ 193 h 348"/>
                <a:gd name="T6" fmla="*/ 310 w 348"/>
                <a:gd name="T7" fmla="*/ 142 h 348"/>
                <a:gd name="T8" fmla="*/ 343 w 348"/>
                <a:gd name="T9" fmla="*/ 113 h 348"/>
                <a:gd name="T10" fmla="*/ 329 w 348"/>
                <a:gd name="T11" fmla="*/ 83 h 348"/>
                <a:gd name="T12" fmla="*/ 285 w 348"/>
                <a:gd name="T13" fmla="*/ 90 h 348"/>
                <a:gd name="T14" fmla="*/ 248 w 348"/>
                <a:gd name="T15" fmla="*/ 56 h 348"/>
                <a:gd name="T16" fmla="*/ 251 w 348"/>
                <a:gd name="T17" fmla="*/ 12 h 348"/>
                <a:gd name="T18" fmla="*/ 219 w 348"/>
                <a:gd name="T19" fmla="*/ 0 h 348"/>
                <a:gd name="T20" fmla="*/ 193 w 348"/>
                <a:gd name="T21" fmla="*/ 37 h 348"/>
                <a:gd name="T22" fmla="*/ 142 w 348"/>
                <a:gd name="T23" fmla="*/ 39 h 348"/>
                <a:gd name="T24" fmla="*/ 113 w 348"/>
                <a:gd name="T25" fmla="*/ 6 h 348"/>
                <a:gd name="T26" fmla="*/ 83 w 348"/>
                <a:gd name="T27" fmla="*/ 20 h 348"/>
                <a:gd name="T28" fmla="*/ 90 w 348"/>
                <a:gd name="T29" fmla="*/ 64 h 348"/>
                <a:gd name="T30" fmla="*/ 56 w 348"/>
                <a:gd name="T31" fmla="*/ 101 h 348"/>
                <a:gd name="T32" fmla="*/ 12 w 348"/>
                <a:gd name="T33" fmla="*/ 98 h 348"/>
                <a:gd name="T34" fmla="*/ 0 w 348"/>
                <a:gd name="T35" fmla="*/ 130 h 348"/>
                <a:gd name="T36" fmla="*/ 37 w 348"/>
                <a:gd name="T37" fmla="*/ 156 h 348"/>
                <a:gd name="T38" fmla="*/ 39 w 348"/>
                <a:gd name="T39" fmla="*/ 207 h 348"/>
                <a:gd name="T40" fmla="*/ 6 w 348"/>
                <a:gd name="T41" fmla="*/ 236 h 348"/>
                <a:gd name="T42" fmla="*/ 20 w 348"/>
                <a:gd name="T43" fmla="*/ 266 h 348"/>
                <a:gd name="T44" fmla="*/ 64 w 348"/>
                <a:gd name="T45" fmla="*/ 259 h 348"/>
                <a:gd name="T46" fmla="*/ 102 w 348"/>
                <a:gd name="T47" fmla="*/ 293 h 348"/>
                <a:gd name="T48" fmla="*/ 99 w 348"/>
                <a:gd name="T49" fmla="*/ 337 h 348"/>
                <a:gd name="T50" fmla="*/ 130 w 348"/>
                <a:gd name="T51" fmla="*/ 348 h 348"/>
                <a:gd name="T52" fmla="*/ 156 w 348"/>
                <a:gd name="T53" fmla="*/ 312 h 348"/>
                <a:gd name="T54" fmla="*/ 206 w 348"/>
                <a:gd name="T55" fmla="*/ 310 h 348"/>
                <a:gd name="T56" fmla="*/ 236 w 348"/>
                <a:gd name="T57" fmla="*/ 343 h 348"/>
                <a:gd name="T58" fmla="*/ 266 w 348"/>
                <a:gd name="T59" fmla="*/ 329 h 348"/>
                <a:gd name="T60" fmla="*/ 259 w 348"/>
                <a:gd name="T61" fmla="*/ 285 h 348"/>
                <a:gd name="T62" fmla="*/ 293 w 348"/>
                <a:gd name="T63" fmla="*/ 248 h 348"/>
                <a:gd name="T64" fmla="*/ 337 w 348"/>
                <a:gd name="T65" fmla="*/ 251 h 348"/>
                <a:gd name="T66" fmla="*/ 159 w 348"/>
                <a:gd name="T67" fmla="*/ 271 h 348"/>
                <a:gd name="T68" fmla="*/ 78 w 348"/>
                <a:gd name="T69" fmla="*/ 159 h 348"/>
                <a:gd name="T70" fmla="*/ 190 w 348"/>
                <a:gd name="T71" fmla="*/ 78 h 348"/>
                <a:gd name="T72" fmla="*/ 271 w 348"/>
                <a:gd name="T73" fmla="*/ 190 h 348"/>
                <a:gd name="T74" fmla="*/ 159 w 348"/>
                <a:gd name="T75" fmla="*/ 27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8" h="348">
                  <a:moveTo>
                    <a:pt x="337" y="251"/>
                  </a:moveTo>
                  <a:cubicBezTo>
                    <a:pt x="348" y="219"/>
                    <a:pt x="348" y="219"/>
                    <a:pt x="348" y="219"/>
                  </a:cubicBezTo>
                  <a:cubicBezTo>
                    <a:pt x="312" y="193"/>
                    <a:pt x="312" y="193"/>
                    <a:pt x="312" y="193"/>
                  </a:cubicBezTo>
                  <a:cubicBezTo>
                    <a:pt x="315" y="176"/>
                    <a:pt x="314" y="159"/>
                    <a:pt x="310" y="142"/>
                  </a:cubicBezTo>
                  <a:cubicBezTo>
                    <a:pt x="343" y="113"/>
                    <a:pt x="343" y="113"/>
                    <a:pt x="343" y="113"/>
                  </a:cubicBezTo>
                  <a:cubicBezTo>
                    <a:pt x="329" y="83"/>
                    <a:pt x="329" y="83"/>
                    <a:pt x="329" y="83"/>
                  </a:cubicBezTo>
                  <a:cubicBezTo>
                    <a:pt x="285" y="90"/>
                    <a:pt x="285" y="90"/>
                    <a:pt x="285" y="90"/>
                  </a:cubicBezTo>
                  <a:cubicBezTo>
                    <a:pt x="275" y="77"/>
                    <a:pt x="262" y="65"/>
                    <a:pt x="248" y="56"/>
                  </a:cubicBezTo>
                  <a:cubicBezTo>
                    <a:pt x="251" y="12"/>
                    <a:pt x="251" y="12"/>
                    <a:pt x="251" y="12"/>
                  </a:cubicBezTo>
                  <a:cubicBezTo>
                    <a:pt x="219" y="0"/>
                    <a:pt x="219" y="0"/>
                    <a:pt x="219" y="0"/>
                  </a:cubicBezTo>
                  <a:cubicBezTo>
                    <a:pt x="193" y="37"/>
                    <a:pt x="193" y="37"/>
                    <a:pt x="193" y="37"/>
                  </a:cubicBezTo>
                  <a:cubicBezTo>
                    <a:pt x="176" y="34"/>
                    <a:pt x="159" y="35"/>
                    <a:pt x="142" y="39"/>
                  </a:cubicBezTo>
                  <a:cubicBezTo>
                    <a:pt x="113" y="6"/>
                    <a:pt x="113" y="6"/>
                    <a:pt x="113" y="6"/>
                  </a:cubicBezTo>
                  <a:cubicBezTo>
                    <a:pt x="83" y="20"/>
                    <a:pt x="83" y="20"/>
                    <a:pt x="83" y="20"/>
                  </a:cubicBezTo>
                  <a:cubicBezTo>
                    <a:pt x="90" y="64"/>
                    <a:pt x="90" y="64"/>
                    <a:pt x="90" y="64"/>
                  </a:cubicBezTo>
                  <a:cubicBezTo>
                    <a:pt x="77" y="74"/>
                    <a:pt x="65" y="87"/>
                    <a:pt x="56" y="101"/>
                  </a:cubicBezTo>
                  <a:cubicBezTo>
                    <a:pt x="12" y="98"/>
                    <a:pt x="12" y="98"/>
                    <a:pt x="12" y="98"/>
                  </a:cubicBezTo>
                  <a:cubicBezTo>
                    <a:pt x="0" y="130"/>
                    <a:pt x="0" y="130"/>
                    <a:pt x="0" y="130"/>
                  </a:cubicBezTo>
                  <a:cubicBezTo>
                    <a:pt x="37" y="156"/>
                    <a:pt x="37" y="156"/>
                    <a:pt x="37" y="156"/>
                  </a:cubicBezTo>
                  <a:cubicBezTo>
                    <a:pt x="34" y="173"/>
                    <a:pt x="35" y="190"/>
                    <a:pt x="39" y="207"/>
                  </a:cubicBezTo>
                  <a:cubicBezTo>
                    <a:pt x="6" y="236"/>
                    <a:pt x="6" y="236"/>
                    <a:pt x="6" y="236"/>
                  </a:cubicBezTo>
                  <a:cubicBezTo>
                    <a:pt x="20" y="266"/>
                    <a:pt x="20" y="266"/>
                    <a:pt x="20" y="266"/>
                  </a:cubicBezTo>
                  <a:cubicBezTo>
                    <a:pt x="64" y="259"/>
                    <a:pt x="64" y="259"/>
                    <a:pt x="64" y="259"/>
                  </a:cubicBezTo>
                  <a:cubicBezTo>
                    <a:pt x="74" y="272"/>
                    <a:pt x="87" y="284"/>
                    <a:pt x="102" y="293"/>
                  </a:cubicBezTo>
                  <a:cubicBezTo>
                    <a:pt x="99" y="337"/>
                    <a:pt x="99" y="337"/>
                    <a:pt x="99" y="337"/>
                  </a:cubicBezTo>
                  <a:cubicBezTo>
                    <a:pt x="130" y="348"/>
                    <a:pt x="130" y="348"/>
                    <a:pt x="130" y="348"/>
                  </a:cubicBezTo>
                  <a:cubicBezTo>
                    <a:pt x="156" y="312"/>
                    <a:pt x="156" y="312"/>
                    <a:pt x="156" y="312"/>
                  </a:cubicBezTo>
                  <a:cubicBezTo>
                    <a:pt x="173" y="315"/>
                    <a:pt x="190" y="314"/>
                    <a:pt x="206" y="310"/>
                  </a:cubicBezTo>
                  <a:cubicBezTo>
                    <a:pt x="236" y="343"/>
                    <a:pt x="236" y="343"/>
                    <a:pt x="236" y="343"/>
                  </a:cubicBezTo>
                  <a:cubicBezTo>
                    <a:pt x="266" y="329"/>
                    <a:pt x="266" y="329"/>
                    <a:pt x="266" y="329"/>
                  </a:cubicBezTo>
                  <a:cubicBezTo>
                    <a:pt x="259" y="285"/>
                    <a:pt x="259" y="285"/>
                    <a:pt x="259" y="285"/>
                  </a:cubicBezTo>
                  <a:cubicBezTo>
                    <a:pt x="272" y="275"/>
                    <a:pt x="284" y="262"/>
                    <a:pt x="293" y="248"/>
                  </a:cubicBezTo>
                  <a:lnTo>
                    <a:pt x="337" y="251"/>
                  </a:lnTo>
                  <a:close/>
                  <a:moveTo>
                    <a:pt x="159" y="271"/>
                  </a:moveTo>
                  <a:cubicBezTo>
                    <a:pt x="106" y="262"/>
                    <a:pt x="70" y="212"/>
                    <a:pt x="78" y="159"/>
                  </a:cubicBezTo>
                  <a:cubicBezTo>
                    <a:pt x="87" y="106"/>
                    <a:pt x="137" y="70"/>
                    <a:pt x="190" y="78"/>
                  </a:cubicBezTo>
                  <a:cubicBezTo>
                    <a:pt x="243" y="87"/>
                    <a:pt x="279" y="137"/>
                    <a:pt x="271" y="190"/>
                  </a:cubicBezTo>
                  <a:cubicBezTo>
                    <a:pt x="262" y="243"/>
                    <a:pt x="212" y="279"/>
                    <a:pt x="159" y="2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1" name="Freeform 31">
              <a:extLst>
                <a:ext uri="{FF2B5EF4-FFF2-40B4-BE49-F238E27FC236}">
                  <a16:creationId xmlns:a16="http://schemas.microsoft.com/office/drawing/2014/main" id="{25D13600-7C63-4E00-BE64-78E3EC676179}"/>
                </a:ext>
              </a:extLst>
            </p:cNvPr>
            <p:cNvSpPr>
              <a:spLocks noEditPoints="1"/>
            </p:cNvSpPr>
            <p:nvPr/>
          </p:nvSpPr>
          <p:spPr bwMode="auto">
            <a:xfrm>
              <a:off x="6654800" y="3514725"/>
              <a:ext cx="250825" cy="250825"/>
            </a:xfrm>
            <a:custGeom>
              <a:avLst/>
              <a:gdLst>
                <a:gd name="T0" fmla="*/ 51 w 112"/>
                <a:gd name="T1" fmla="*/ 109 h 112"/>
                <a:gd name="T2" fmla="*/ 109 w 112"/>
                <a:gd name="T3" fmla="*/ 60 h 112"/>
                <a:gd name="T4" fmla="*/ 60 w 112"/>
                <a:gd name="T5" fmla="*/ 3 h 112"/>
                <a:gd name="T6" fmla="*/ 2 w 112"/>
                <a:gd name="T7" fmla="*/ 52 h 112"/>
                <a:gd name="T8" fmla="*/ 51 w 112"/>
                <a:gd name="T9" fmla="*/ 109 h 112"/>
                <a:gd name="T10" fmla="*/ 54 w 112"/>
                <a:gd name="T11" fmla="*/ 78 h 112"/>
                <a:gd name="T12" fmla="*/ 34 w 112"/>
                <a:gd name="T13" fmla="*/ 54 h 112"/>
                <a:gd name="T14" fmla="*/ 58 w 112"/>
                <a:gd name="T15" fmla="*/ 34 h 112"/>
                <a:gd name="T16" fmla="*/ 78 w 112"/>
                <a:gd name="T17" fmla="*/ 58 h 112"/>
                <a:gd name="T18" fmla="*/ 54 w 112"/>
                <a:gd name="T19" fmla="*/ 7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 h="112">
                  <a:moveTo>
                    <a:pt x="51" y="109"/>
                  </a:moveTo>
                  <a:cubicBezTo>
                    <a:pt x="81" y="112"/>
                    <a:pt x="107" y="90"/>
                    <a:pt x="109" y="60"/>
                  </a:cubicBezTo>
                  <a:cubicBezTo>
                    <a:pt x="112" y="31"/>
                    <a:pt x="90" y="5"/>
                    <a:pt x="60" y="3"/>
                  </a:cubicBezTo>
                  <a:cubicBezTo>
                    <a:pt x="31" y="0"/>
                    <a:pt x="5" y="22"/>
                    <a:pt x="2" y="52"/>
                  </a:cubicBezTo>
                  <a:cubicBezTo>
                    <a:pt x="0" y="81"/>
                    <a:pt x="22" y="107"/>
                    <a:pt x="51" y="109"/>
                  </a:cubicBezTo>
                  <a:close/>
                  <a:moveTo>
                    <a:pt x="54" y="78"/>
                  </a:moveTo>
                  <a:cubicBezTo>
                    <a:pt x="42" y="77"/>
                    <a:pt x="33" y="66"/>
                    <a:pt x="34" y="54"/>
                  </a:cubicBezTo>
                  <a:cubicBezTo>
                    <a:pt x="35" y="42"/>
                    <a:pt x="45" y="33"/>
                    <a:pt x="58" y="34"/>
                  </a:cubicBezTo>
                  <a:cubicBezTo>
                    <a:pt x="70" y="35"/>
                    <a:pt x="79" y="46"/>
                    <a:pt x="78" y="58"/>
                  </a:cubicBezTo>
                  <a:cubicBezTo>
                    <a:pt x="77" y="70"/>
                    <a:pt x="66" y="79"/>
                    <a:pt x="5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2" name="Group 61">
            <a:extLst>
              <a:ext uri="{FF2B5EF4-FFF2-40B4-BE49-F238E27FC236}">
                <a16:creationId xmlns:a16="http://schemas.microsoft.com/office/drawing/2014/main" id="{9C8EE7DC-7AE4-47F2-9CBF-F66ABC8B5008}"/>
              </a:ext>
              <a:ext uri="{C183D7F6-B498-43B3-948B-1728B52AA6E4}">
                <adec:decorative xmlns:adec="http://schemas.microsoft.com/office/drawing/2017/decorative" val="1"/>
              </a:ext>
            </a:extLst>
          </p:cNvPr>
          <p:cNvGrpSpPr/>
          <p:nvPr/>
        </p:nvGrpSpPr>
        <p:grpSpPr>
          <a:xfrm>
            <a:off x="3853823" y="3796940"/>
            <a:ext cx="831759" cy="833269"/>
            <a:chOff x="4645025" y="4056063"/>
            <a:chExt cx="874713" cy="876300"/>
          </a:xfrm>
          <a:solidFill>
            <a:srgbClr val="DADFE1"/>
          </a:solidFill>
          <a:effectLst/>
        </p:grpSpPr>
        <p:sp>
          <p:nvSpPr>
            <p:cNvPr id="63" name="Freeform 32">
              <a:extLst>
                <a:ext uri="{FF2B5EF4-FFF2-40B4-BE49-F238E27FC236}">
                  <a16:creationId xmlns:a16="http://schemas.microsoft.com/office/drawing/2014/main" id="{4A914EDE-4DA5-4055-8DE4-9EE282124B3F}"/>
                </a:ext>
              </a:extLst>
            </p:cNvPr>
            <p:cNvSpPr>
              <a:spLocks noEditPoints="1"/>
            </p:cNvSpPr>
            <p:nvPr/>
          </p:nvSpPr>
          <p:spPr bwMode="auto">
            <a:xfrm>
              <a:off x="4645025" y="4056063"/>
              <a:ext cx="874713" cy="876300"/>
            </a:xfrm>
            <a:custGeom>
              <a:avLst/>
              <a:gdLst>
                <a:gd name="T0" fmla="*/ 381 w 391"/>
                <a:gd name="T1" fmla="*/ 264 h 391"/>
                <a:gd name="T2" fmla="*/ 391 w 391"/>
                <a:gd name="T3" fmla="*/ 228 h 391"/>
                <a:gd name="T4" fmla="*/ 348 w 391"/>
                <a:gd name="T5" fmla="*/ 203 h 391"/>
                <a:gd name="T6" fmla="*/ 341 w 391"/>
                <a:gd name="T7" fmla="*/ 147 h 391"/>
                <a:gd name="T8" fmla="*/ 375 w 391"/>
                <a:gd name="T9" fmla="*/ 112 h 391"/>
                <a:gd name="T10" fmla="*/ 357 w 391"/>
                <a:gd name="T11" fmla="*/ 80 h 391"/>
                <a:gd name="T12" fmla="*/ 309 w 391"/>
                <a:gd name="T13" fmla="*/ 92 h 391"/>
                <a:gd name="T14" fmla="*/ 265 w 391"/>
                <a:gd name="T15" fmla="*/ 58 h 391"/>
                <a:gd name="T16" fmla="*/ 264 w 391"/>
                <a:gd name="T17" fmla="*/ 9 h 391"/>
                <a:gd name="T18" fmla="*/ 228 w 391"/>
                <a:gd name="T19" fmla="*/ 0 h 391"/>
                <a:gd name="T20" fmla="*/ 203 w 391"/>
                <a:gd name="T21" fmla="*/ 42 h 391"/>
                <a:gd name="T22" fmla="*/ 148 w 391"/>
                <a:gd name="T23" fmla="*/ 49 h 391"/>
                <a:gd name="T24" fmla="*/ 112 w 391"/>
                <a:gd name="T25" fmla="*/ 15 h 391"/>
                <a:gd name="T26" fmla="*/ 80 w 391"/>
                <a:gd name="T27" fmla="*/ 33 h 391"/>
                <a:gd name="T28" fmla="*/ 92 w 391"/>
                <a:gd name="T29" fmla="*/ 81 h 391"/>
                <a:gd name="T30" fmla="*/ 58 w 391"/>
                <a:gd name="T31" fmla="*/ 125 h 391"/>
                <a:gd name="T32" fmla="*/ 9 w 391"/>
                <a:gd name="T33" fmla="*/ 126 h 391"/>
                <a:gd name="T34" fmla="*/ 0 w 391"/>
                <a:gd name="T35" fmla="*/ 162 h 391"/>
                <a:gd name="T36" fmla="*/ 42 w 391"/>
                <a:gd name="T37" fmla="*/ 187 h 391"/>
                <a:gd name="T38" fmla="*/ 49 w 391"/>
                <a:gd name="T39" fmla="*/ 243 h 391"/>
                <a:gd name="T40" fmla="*/ 15 w 391"/>
                <a:gd name="T41" fmla="*/ 278 h 391"/>
                <a:gd name="T42" fmla="*/ 34 w 391"/>
                <a:gd name="T43" fmla="*/ 310 h 391"/>
                <a:gd name="T44" fmla="*/ 81 w 391"/>
                <a:gd name="T45" fmla="*/ 298 h 391"/>
                <a:gd name="T46" fmla="*/ 126 w 391"/>
                <a:gd name="T47" fmla="*/ 332 h 391"/>
                <a:gd name="T48" fmla="*/ 126 w 391"/>
                <a:gd name="T49" fmla="*/ 381 h 391"/>
                <a:gd name="T50" fmla="*/ 162 w 391"/>
                <a:gd name="T51" fmla="*/ 391 h 391"/>
                <a:gd name="T52" fmla="*/ 187 w 391"/>
                <a:gd name="T53" fmla="*/ 348 h 391"/>
                <a:gd name="T54" fmla="*/ 243 w 391"/>
                <a:gd name="T55" fmla="*/ 341 h 391"/>
                <a:gd name="T56" fmla="*/ 278 w 391"/>
                <a:gd name="T57" fmla="*/ 375 h 391"/>
                <a:gd name="T58" fmla="*/ 310 w 391"/>
                <a:gd name="T59" fmla="*/ 357 h 391"/>
                <a:gd name="T60" fmla="*/ 298 w 391"/>
                <a:gd name="T61" fmla="*/ 309 h 391"/>
                <a:gd name="T62" fmla="*/ 332 w 391"/>
                <a:gd name="T63" fmla="*/ 265 h 391"/>
                <a:gd name="T64" fmla="*/ 381 w 391"/>
                <a:gd name="T65" fmla="*/ 264 h 391"/>
                <a:gd name="T66" fmla="*/ 187 w 391"/>
                <a:gd name="T67" fmla="*/ 302 h 391"/>
                <a:gd name="T68" fmla="*/ 88 w 391"/>
                <a:gd name="T69" fmla="*/ 186 h 391"/>
                <a:gd name="T70" fmla="*/ 204 w 391"/>
                <a:gd name="T71" fmla="*/ 88 h 391"/>
                <a:gd name="T72" fmla="*/ 302 w 391"/>
                <a:gd name="T73" fmla="*/ 204 h 391"/>
                <a:gd name="T74" fmla="*/ 187 w 391"/>
                <a:gd name="T75" fmla="*/ 302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1" h="391">
                  <a:moveTo>
                    <a:pt x="381" y="264"/>
                  </a:moveTo>
                  <a:cubicBezTo>
                    <a:pt x="391" y="228"/>
                    <a:pt x="391" y="228"/>
                    <a:pt x="391" y="228"/>
                  </a:cubicBezTo>
                  <a:cubicBezTo>
                    <a:pt x="348" y="203"/>
                    <a:pt x="348" y="203"/>
                    <a:pt x="348" y="203"/>
                  </a:cubicBezTo>
                  <a:cubicBezTo>
                    <a:pt x="350" y="184"/>
                    <a:pt x="347" y="165"/>
                    <a:pt x="341" y="147"/>
                  </a:cubicBezTo>
                  <a:cubicBezTo>
                    <a:pt x="375" y="112"/>
                    <a:pt x="375" y="112"/>
                    <a:pt x="375" y="112"/>
                  </a:cubicBezTo>
                  <a:cubicBezTo>
                    <a:pt x="357" y="80"/>
                    <a:pt x="357" y="80"/>
                    <a:pt x="357" y="80"/>
                  </a:cubicBezTo>
                  <a:cubicBezTo>
                    <a:pt x="309" y="92"/>
                    <a:pt x="309" y="92"/>
                    <a:pt x="309" y="92"/>
                  </a:cubicBezTo>
                  <a:cubicBezTo>
                    <a:pt x="297" y="78"/>
                    <a:pt x="282" y="67"/>
                    <a:pt x="265" y="58"/>
                  </a:cubicBezTo>
                  <a:cubicBezTo>
                    <a:pt x="264" y="9"/>
                    <a:pt x="264" y="9"/>
                    <a:pt x="264" y="9"/>
                  </a:cubicBezTo>
                  <a:cubicBezTo>
                    <a:pt x="228" y="0"/>
                    <a:pt x="228" y="0"/>
                    <a:pt x="228" y="0"/>
                  </a:cubicBezTo>
                  <a:cubicBezTo>
                    <a:pt x="203" y="42"/>
                    <a:pt x="203" y="42"/>
                    <a:pt x="203" y="42"/>
                  </a:cubicBezTo>
                  <a:cubicBezTo>
                    <a:pt x="184" y="41"/>
                    <a:pt x="165" y="43"/>
                    <a:pt x="148" y="49"/>
                  </a:cubicBezTo>
                  <a:cubicBezTo>
                    <a:pt x="112" y="15"/>
                    <a:pt x="112" y="15"/>
                    <a:pt x="112" y="15"/>
                  </a:cubicBezTo>
                  <a:cubicBezTo>
                    <a:pt x="80" y="33"/>
                    <a:pt x="80" y="33"/>
                    <a:pt x="80" y="33"/>
                  </a:cubicBezTo>
                  <a:cubicBezTo>
                    <a:pt x="92" y="81"/>
                    <a:pt x="92" y="81"/>
                    <a:pt x="92" y="81"/>
                  </a:cubicBezTo>
                  <a:cubicBezTo>
                    <a:pt x="79" y="94"/>
                    <a:pt x="67" y="109"/>
                    <a:pt x="58" y="125"/>
                  </a:cubicBezTo>
                  <a:cubicBezTo>
                    <a:pt x="9" y="126"/>
                    <a:pt x="9" y="126"/>
                    <a:pt x="9" y="126"/>
                  </a:cubicBezTo>
                  <a:cubicBezTo>
                    <a:pt x="0" y="162"/>
                    <a:pt x="0" y="162"/>
                    <a:pt x="0" y="162"/>
                  </a:cubicBezTo>
                  <a:cubicBezTo>
                    <a:pt x="42" y="187"/>
                    <a:pt x="42" y="187"/>
                    <a:pt x="42" y="187"/>
                  </a:cubicBezTo>
                  <a:cubicBezTo>
                    <a:pt x="41" y="206"/>
                    <a:pt x="43" y="225"/>
                    <a:pt x="49" y="243"/>
                  </a:cubicBezTo>
                  <a:cubicBezTo>
                    <a:pt x="15" y="278"/>
                    <a:pt x="15" y="278"/>
                    <a:pt x="15" y="278"/>
                  </a:cubicBezTo>
                  <a:cubicBezTo>
                    <a:pt x="34" y="310"/>
                    <a:pt x="34" y="310"/>
                    <a:pt x="34" y="310"/>
                  </a:cubicBezTo>
                  <a:cubicBezTo>
                    <a:pt x="81" y="298"/>
                    <a:pt x="81" y="298"/>
                    <a:pt x="81" y="298"/>
                  </a:cubicBezTo>
                  <a:cubicBezTo>
                    <a:pt x="94" y="312"/>
                    <a:pt x="109" y="323"/>
                    <a:pt x="126" y="332"/>
                  </a:cubicBezTo>
                  <a:cubicBezTo>
                    <a:pt x="126" y="381"/>
                    <a:pt x="126" y="381"/>
                    <a:pt x="126" y="381"/>
                  </a:cubicBezTo>
                  <a:cubicBezTo>
                    <a:pt x="162" y="391"/>
                    <a:pt x="162" y="391"/>
                    <a:pt x="162" y="391"/>
                  </a:cubicBezTo>
                  <a:cubicBezTo>
                    <a:pt x="187" y="348"/>
                    <a:pt x="187" y="348"/>
                    <a:pt x="187" y="348"/>
                  </a:cubicBezTo>
                  <a:cubicBezTo>
                    <a:pt x="207" y="349"/>
                    <a:pt x="225" y="347"/>
                    <a:pt x="243" y="341"/>
                  </a:cubicBezTo>
                  <a:cubicBezTo>
                    <a:pt x="278" y="375"/>
                    <a:pt x="278" y="375"/>
                    <a:pt x="278" y="375"/>
                  </a:cubicBezTo>
                  <a:cubicBezTo>
                    <a:pt x="310" y="357"/>
                    <a:pt x="310" y="357"/>
                    <a:pt x="310" y="357"/>
                  </a:cubicBezTo>
                  <a:cubicBezTo>
                    <a:pt x="298" y="309"/>
                    <a:pt x="298" y="309"/>
                    <a:pt x="298" y="309"/>
                  </a:cubicBezTo>
                  <a:cubicBezTo>
                    <a:pt x="312" y="297"/>
                    <a:pt x="323" y="282"/>
                    <a:pt x="332" y="265"/>
                  </a:cubicBezTo>
                  <a:lnTo>
                    <a:pt x="381" y="264"/>
                  </a:lnTo>
                  <a:close/>
                  <a:moveTo>
                    <a:pt x="187" y="302"/>
                  </a:moveTo>
                  <a:cubicBezTo>
                    <a:pt x="127" y="298"/>
                    <a:pt x="83" y="246"/>
                    <a:pt x="88" y="186"/>
                  </a:cubicBezTo>
                  <a:cubicBezTo>
                    <a:pt x="93" y="127"/>
                    <a:pt x="145" y="83"/>
                    <a:pt x="204" y="88"/>
                  </a:cubicBezTo>
                  <a:cubicBezTo>
                    <a:pt x="263" y="93"/>
                    <a:pt x="307" y="145"/>
                    <a:pt x="302" y="204"/>
                  </a:cubicBezTo>
                  <a:cubicBezTo>
                    <a:pt x="298" y="263"/>
                    <a:pt x="246" y="307"/>
                    <a:pt x="187" y="3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4" name="Freeform 33">
              <a:extLst>
                <a:ext uri="{FF2B5EF4-FFF2-40B4-BE49-F238E27FC236}">
                  <a16:creationId xmlns:a16="http://schemas.microsoft.com/office/drawing/2014/main" id="{7F2C48C4-5A4F-47BA-B29A-57020CD4A476}"/>
                </a:ext>
              </a:extLst>
            </p:cNvPr>
            <p:cNvSpPr>
              <a:spLocks noEditPoints="1"/>
            </p:cNvSpPr>
            <p:nvPr/>
          </p:nvSpPr>
          <p:spPr bwMode="auto">
            <a:xfrm>
              <a:off x="4949825" y="4359275"/>
              <a:ext cx="265113" cy="265112"/>
            </a:xfrm>
            <a:custGeom>
              <a:avLst/>
              <a:gdLst>
                <a:gd name="T0" fmla="*/ 60 w 119"/>
                <a:gd name="T1" fmla="*/ 119 h 119"/>
                <a:gd name="T2" fmla="*/ 119 w 119"/>
                <a:gd name="T3" fmla="*/ 60 h 119"/>
                <a:gd name="T4" fmla="*/ 60 w 119"/>
                <a:gd name="T5" fmla="*/ 0 h 119"/>
                <a:gd name="T6" fmla="*/ 0 w 119"/>
                <a:gd name="T7" fmla="*/ 60 h 119"/>
                <a:gd name="T8" fmla="*/ 60 w 119"/>
                <a:gd name="T9" fmla="*/ 119 h 119"/>
                <a:gd name="T10" fmla="*/ 60 w 119"/>
                <a:gd name="T11" fmla="*/ 84 h 119"/>
                <a:gd name="T12" fmla="*/ 35 w 119"/>
                <a:gd name="T13" fmla="*/ 60 h 119"/>
                <a:gd name="T14" fmla="*/ 60 w 119"/>
                <a:gd name="T15" fmla="*/ 35 h 119"/>
                <a:gd name="T16" fmla="*/ 84 w 119"/>
                <a:gd name="T17" fmla="*/ 60 h 119"/>
                <a:gd name="T18" fmla="*/ 60 w 119"/>
                <a:gd name="T19" fmla="*/ 8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 h="119">
                  <a:moveTo>
                    <a:pt x="60" y="119"/>
                  </a:moveTo>
                  <a:cubicBezTo>
                    <a:pt x="92" y="119"/>
                    <a:pt x="119" y="92"/>
                    <a:pt x="119" y="60"/>
                  </a:cubicBezTo>
                  <a:cubicBezTo>
                    <a:pt x="119" y="27"/>
                    <a:pt x="92" y="0"/>
                    <a:pt x="60" y="0"/>
                  </a:cubicBezTo>
                  <a:cubicBezTo>
                    <a:pt x="27" y="0"/>
                    <a:pt x="0" y="27"/>
                    <a:pt x="0" y="60"/>
                  </a:cubicBezTo>
                  <a:cubicBezTo>
                    <a:pt x="0" y="92"/>
                    <a:pt x="27" y="119"/>
                    <a:pt x="60" y="119"/>
                  </a:cubicBezTo>
                  <a:close/>
                  <a:moveTo>
                    <a:pt x="60" y="84"/>
                  </a:moveTo>
                  <a:cubicBezTo>
                    <a:pt x="46" y="84"/>
                    <a:pt x="35" y="73"/>
                    <a:pt x="35" y="60"/>
                  </a:cubicBezTo>
                  <a:cubicBezTo>
                    <a:pt x="35" y="46"/>
                    <a:pt x="46" y="35"/>
                    <a:pt x="60" y="35"/>
                  </a:cubicBezTo>
                  <a:cubicBezTo>
                    <a:pt x="73" y="35"/>
                    <a:pt x="84" y="46"/>
                    <a:pt x="84" y="60"/>
                  </a:cubicBezTo>
                  <a:cubicBezTo>
                    <a:pt x="84" y="73"/>
                    <a:pt x="73" y="84"/>
                    <a:pt x="6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5" name="Group 64">
            <a:extLst>
              <a:ext uri="{FF2B5EF4-FFF2-40B4-BE49-F238E27FC236}">
                <a16:creationId xmlns:a16="http://schemas.microsoft.com/office/drawing/2014/main" id="{43F60AE8-F4F8-418A-9B9E-CEA1C5ECD246}"/>
              </a:ext>
              <a:ext uri="{C183D7F6-B498-43B3-948B-1728B52AA6E4}">
                <adec:decorative xmlns:adec="http://schemas.microsoft.com/office/drawing/2017/decorative" val="1"/>
              </a:ext>
            </a:extLst>
          </p:cNvPr>
          <p:cNvGrpSpPr/>
          <p:nvPr/>
        </p:nvGrpSpPr>
        <p:grpSpPr>
          <a:xfrm>
            <a:off x="1009842" y="3609757"/>
            <a:ext cx="374367" cy="372858"/>
            <a:chOff x="1654175" y="3859213"/>
            <a:chExt cx="393700" cy="392112"/>
          </a:xfrm>
          <a:solidFill>
            <a:srgbClr val="DADFE1"/>
          </a:solidFill>
          <a:effectLst/>
        </p:grpSpPr>
        <p:sp>
          <p:nvSpPr>
            <p:cNvPr id="66" name="Freeform 36">
              <a:extLst>
                <a:ext uri="{FF2B5EF4-FFF2-40B4-BE49-F238E27FC236}">
                  <a16:creationId xmlns:a16="http://schemas.microsoft.com/office/drawing/2014/main" id="{79D3C4FA-E531-4F48-98A7-C1F0485AEBB4}"/>
                </a:ext>
              </a:extLst>
            </p:cNvPr>
            <p:cNvSpPr>
              <a:spLocks noEditPoints="1"/>
            </p:cNvSpPr>
            <p:nvPr/>
          </p:nvSpPr>
          <p:spPr bwMode="auto">
            <a:xfrm>
              <a:off x="1654175" y="3859213"/>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7" name="Freeform 37">
              <a:extLst>
                <a:ext uri="{FF2B5EF4-FFF2-40B4-BE49-F238E27FC236}">
                  <a16:creationId xmlns:a16="http://schemas.microsoft.com/office/drawing/2014/main" id="{69D98D32-2329-47C2-AE59-2E599EA94A79}"/>
                </a:ext>
              </a:extLst>
            </p:cNvPr>
            <p:cNvSpPr>
              <a:spLocks noEditPoints="1"/>
            </p:cNvSpPr>
            <p:nvPr/>
          </p:nvSpPr>
          <p:spPr bwMode="auto">
            <a:xfrm>
              <a:off x="1792288" y="3995738"/>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grpSp>
        <p:nvGrpSpPr>
          <p:cNvPr id="68" name="Group 67">
            <a:extLst>
              <a:ext uri="{FF2B5EF4-FFF2-40B4-BE49-F238E27FC236}">
                <a16:creationId xmlns:a16="http://schemas.microsoft.com/office/drawing/2014/main" id="{30BBFB13-E4CA-4BBE-945C-6C19B92A31DB}"/>
              </a:ext>
              <a:ext uri="{C183D7F6-B498-43B3-948B-1728B52AA6E4}">
                <adec:decorative xmlns:adec="http://schemas.microsoft.com/office/drawing/2017/decorative" val="1"/>
              </a:ext>
            </a:extLst>
          </p:cNvPr>
          <p:cNvGrpSpPr/>
          <p:nvPr/>
        </p:nvGrpSpPr>
        <p:grpSpPr>
          <a:xfrm>
            <a:off x="2105639" y="1992278"/>
            <a:ext cx="374367" cy="372858"/>
            <a:chOff x="2806561" y="2158206"/>
            <a:chExt cx="393700" cy="392112"/>
          </a:xfrm>
          <a:solidFill>
            <a:srgbClr val="DADFE1"/>
          </a:solidFill>
          <a:effectLst/>
        </p:grpSpPr>
        <p:sp>
          <p:nvSpPr>
            <p:cNvPr id="69" name="Freeform 36">
              <a:extLst>
                <a:ext uri="{FF2B5EF4-FFF2-40B4-BE49-F238E27FC236}">
                  <a16:creationId xmlns:a16="http://schemas.microsoft.com/office/drawing/2014/main" id="{07478F35-EBBF-4AB5-B8EB-93CAED4012B0}"/>
                </a:ext>
              </a:extLst>
            </p:cNvPr>
            <p:cNvSpPr>
              <a:spLocks noEditPoints="1"/>
            </p:cNvSpPr>
            <p:nvPr/>
          </p:nvSpPr>
          <p:spPr bwMode="auto">
            <a:xfrm>
              <a:off x="2806561" y="2158206"/>
              <a:ext cx="393700" cy="392112"/>
            </a:xfrm>
            <a:custGeom>
              <a:avLst/>
              <a:gdLst>
                <a:gd name="T0" fmla="*/ 171 w 176"/>
                <a:gd name="T1" fmla="*/ 119 h 175"/>
                <a:gd name="T2" fmla="*/ 176 w 176"/>
                <a:gd name="T3" fmla="*/ 102 h 175"/>
                <a:gd name="T4" fmla="*/ 157 w 176"/>
                <a:gd name="T5" fmla="*/ 91 h 175"/>
                <a:gd name="T6" fmla="*/ 154 w 176"/>
                <a:gd name="T7" fmla="*/ 66 h 175"/>
                <a:gd name="T8" fmla="*/ 169 w 176"/>
                <a:gd name="T9" fmla="*/ 50 h 175"/>
                <a:gd name="T10" fmla="*/ 161 w 176"/>
                <a:gd name="T11" fmla="*/ 36 h 175"/>
                <a:gd name="T12" fmla="*/ 139 w 176"/>
                <a:gd name="T13" fmla="*/ 41 h 175"/>
                <a:gd name="T14" fmla="*/ 119 w 176"/>
                <a:gd name="T15" fmla="*/ 26 h 175"/>
                <a:gd name="T16" fmla="*/ 119 w 176"/>
                <a:gd name="T17" fmla="*/ 4 h 175"/>
                <a:gd name="T18" fmla="*/ 103 w 176"/>
                <a:gd name="T19" fmla="*/ 0 h 175"/>
                <a:gd name="T20" fmla="*/ 92 w 176"/>
                <a:gd name="T21" fmla="*/ 19 h 175"/>
                <a:gd name="T22" fmla="*/ 67 w 176"/>
                <a:gd name="T23" fmla="*/ 22 h 175"/>
                <a:gd name="T24" fmla="*/ 51 w 176"/>
                <a:gd name="T25" fmla="*/ 7 h 175"/>
                <a:gd name="T26" fmla="*/ 36 w 176"/>
                <a:gd name="T27" fmla="*/ 15 h 175"/>
                <a:gd name="T28" fmla="*/ 42 w 176"/>
                <a:gd name="T29" fmla="*/ 36 h 175"/>
                <a:gd name="T30" fmla="*/ 27 w 176"/>
                <a:gd name="T31" fmla="*/ 56 h 175"/>
                <a:gd name="T32" fmla="*/ 4 w 176"/>
                <a:gd name="T33" fmla="*/ 57 h 175"/>
                <a:gd name="T34" fmla="*/ 0 w 176"/>
                <a:gd name="T35" fmla="*/ 73 h 175"/>
                <a:gd name="T36" fmla="*/ 19 w 176"/>
                <a:gd name="T37" fmla="*/ 84 h 175"/>
                <a:gd name="T38" fmla="*/ 22 w 176"/>
                <a:gd name="T39" fmla="*/ 109 h 175"/>
                <a:gd name="T40" fmla="*/ 7 w 176"/>
                <a:gd name="T41" fmla="*/ 125 h 175"/>
                <a:gd name="T42" fmla="*/ 15 w 176"/>
                <a:gd name="T43" fmla="*/ 139 h 175"/>
                <a:gd name="T44" fmla="*/ 37 w 176"/>
                <a:gd name="T45" fmla="*/ 134 h 175"/>
                <a:gd name="T46" fmla="*/ 57 w 176"/>
                <a:gd name="T47" fmla="*/ 149 h 175"/>
                <a:gd name="T48" fmla="*/ 57 w 176"/>
                <a:gd name="T49" fmla="*/ 171 h 175"/>
                <a:gd name="T50" fmla="*/ 73 w 176"/>
                <a:gd name="T51" fmla="*/ 175 h 175"/>
                <a:gd name="T52" fmla="*/ 84 w 176"/>
                <a:gd name="T53" fmla="*/ 156 h 175"/>
                <a:gd name="T54" fmla="*/ 109 w 176"/>
                <a:gd name="T55" fmla="*/ 153 h 175"/>
                <a:gd name="T56" fmla="*/ 125 w 176"/>
                <a:gd name="T57" fmla="*/ 168 h 175"/>
                <a:gd name="T58" fmla="*/ 140 w 176"/>
                <a:gd name="T59" fmla="*/ 160 h 175"/>
                <a:gd name="T60" fmla="*/ 134 w 176"/>
                <a:gd name="T61" fmla="*/ 139 h 175"/>
                <a:gd name="T62" fmla="*/ 149 w 176"/>
                <a:gd name="T63" fmla="*/ 119 h 175"/>
                <a:gd name="T64" fmla="*/ 171 w 176"/>
                <a:gd name="T65" fmla="*/ 119 h 175"/>
                <a:gd name="T66" fmla="*/ 84 w 176"/>
                <a:gd name="T67" fmla="*/ 136 h 175"/>
                <a:gd name="T68" fmla="*/ 40 w 176"/>
                <a:gd name="T69" fmla="*/ 84 h 175"/>
                <a:gd name="T70" fmla="*/ 92 w 176"/>
                <a:gd name="T71" fmla="*/ 39 h 175"/>
                <a:gd name="T72" fmla="*/ 136 w 176"/>
                <a:gd name="T73" fmla="*/ 91 h 175"/>
                <a:gd name="T74" fmla="*/ 84 w 176"/>
                <a:gd name="T75" fmla="*/ 136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5">
                  <a:moveTo>
                    <a:pt x="171" y="119"/>
                  </a:moveTo>
                  <a:cubicBezTo>
                    <a:pt x="176" y="102"/>
                    <a:pt x="176" y="102"/>
                    <a:pt x="176" y="102"/>
                  </a:cubicBezTo>
                  <a:cubicBezTo>
                    <a:pt x="157" y="91"/>
                    <a:pt x="157" y="91"/>
                    <a:pt x="157" y="91"/>
                  </a:cubicBezTo>
                  <a:cubicBezTo>
                    <a:pt x="157" y="82"/>
                    <a:pt x="156" y="74"/>
                    <a:pt x="154" y="66"/>
                  </a:cubicBezTo>
                  <a:cubicBezTo>
                    <a:pt x="169" y="50"/>
                    <a:pt x="169" y="50"/>
                    <a:pt x="169" y="50"/>
                  </a:cubicBezTo>
                  <a:cubicBezTo>
                    <a:pt x="161" y="36"/>
                    <a:pt x="161" y="36"/>
                    <a:pt x="161" y="36"/>
                  </a:cubicBezTo>
                  <a:cubicBezTo>
                    <a:pt x="139" y="41"/>
                    <a:pt x="139" y="41"/>
                    <a:pt x="139" y="41"/>
                  </a:cubicBezTo>
                  <a:cubicBezTo>
                    <a:pt x="134" y="35"/>
                    <a:pt x="127" y="30"/>
                    <a:pt x="119" y="26"/>
                  </a:cubicBezTo>
                  <a:cubicBezTo>
                    <a:pt x="119" y="4"/>
                    <a:pt x="119" y="4"/>
                    <a:pt x="119" y="4"/>
                  </a:cubicBezTo>
                  <a:cubicBezTo>
                    <a:pt x="103" y="0"/>
                    <a:pt x="103" y="0"/>
                    <a:pt x="103" y="0"/>
                  </a:cubicBezTo>
                  <a:cubicBezTo>
                    <a:pt x="92" y="19"/>
                    <a:pt x="92" y="19"/>
                    <a:pt x="92" y="19"/>
                  </a:cubicBezTo>
                  <a:cubicBezTo>
                    <a:pt x="83" y="18"/>
                    <a:pt x="74" y="19"/>
                    <a:pt x="67" y="22"/>
                  </a:cubicBezTo>
                  <a:cubicBezTo>
                    <a:pt x="51" y="7"/>
                    <a:pt x="51" y="7"/>
                    <a:pt x="51" y="7"/>
                  </a:cubicBezTo>
                  <a:cubicBezTo>
                    <a:pt x="36" y="15"/>
                    <a:pt x="36" y="15"/>
                    <a:pt x="36" y="15"/>
                  </a:cubicBezTo>
                  <a:cubicBezTo>
                    <a:pt x="42" y="36"/>
                    <a:pt x="42" y="36"/>
                    <a:pt x="42" y="36"/>
                  </a:cubicBezTo>
                  <a:cubicBezTo>
                    <a:pt x="36" y="42"/>
                    <a:pt x="30" y="49"/>
                    <a:pt x="27" y="56"/>
                  </a:cubicBezTo>
                  <a:cubicBezTo>
                    <a:pt x="4" y="57"/>
                    <a:pt x="4" y="57"/>
                    <a:pt x="4" y="57"/>
                  </a:cubicBezTo>
                  <a:cubicBezTo>
                    <a:pt x="0" y="73"/>
                    <a:pt x="0" y="73"/>
                    <a:pt x="0" y="73"/>
                  </a:cubicBezTo>
                  <a:cubicBezTo>
                    <a:pt x="19" y="84"/>
                    <a:pt x="19" y="84"/>
                    <a:pt x="19" y="84"/>
                  </a:cubicBezTo>
                  <a:cubicBezTo>
                    <a:pt x="19" y="93"/>
                    <a:pt x="20" y="101"/>
                    <a:pt x="22" y="109"/>
                  </a:cubicBezTo>
                  <a:cubicBezTo>
                    <a:pt x="7" y="125"/>
                    <a:pt x="7" y="125"/>
                    <a:pt x="7" y="125"/>
                  </a:cubicBezTo>
                  <a:cubicBezTo>
                    <a:pt x="15" y="139"/>
                    <a:pt x="15" y="139"/>
                    <a:pt x="15" y="139"/>
                  </a:cubicBezTo>
                  <a:cubicBezTo>
                    <a:pt x="37" y="134"/>
                    <a:pt x="37" y="134"/>
                    <a:pt x="37" y="134"/>
                  </a:cubicBezTo>
                  <a:cubicBezTo>
                    <a:pt x="42" y="140"/>
                    <a:pt x="49" y="145"/>
                    <a:pt x="57" y="149"/>
                  </a:cubicBezTo>
                  <a:cubicBezTo>
                    <a:pt x="57" y="171"/>
                    <a:pt x="57" y="171"/>
                    <a:pt x="57" y="171"/>
                  </a:cubicBezTo>
                  <a:cubicBezTo>
                    <a:pt x="73" y="175"/>
                    <a:pt x="73" y="175"/>
                    <a:pt x="73" y="175"/>
                  </a:cubicBezTo>
                  <a:cubicBezTo>
                    <a:pt x="84" y="156"/>
                    <a:pt x="84" y="156"/>
                    <a:pt x="84" y="156"/>
                  </a:cubicBezTo>
                  <a:cubicBezTo>
                    <a:pt x="93" y="157"/>
                    <a:pt x="101" y="156"/>
                    <a:pt x="109" y="153"/>
                  </a:cubicBezTo>
                  <a:cubicBezTo>
                    <a:pt x="125" y="168"/>
                    <a:pt x="125" y="168"/>
                    <a:pt x="125" y="168"/>
                  </a:cubicBezTo>
                  <a:cubicBezTo>
                    <a:pt x="140" y="160"/>
                    <a:pt x="140" y="160"/>
                    <a:pt x="140" y="160"/>
                  </a:cubicBezTo>
                  <a:cubicBezTo>
                    <a:pt x="134" y="139"/>
                    <a:pt x="134" y="139"/>
                    <a:pt x="134" y="139"/>
                  </a:cubicBezTo>
                  <a:cubicBezTo>
                    <a:pt x="140" y="133"/>
                    <a:pt x="146" y="126"/>
                    <a:pt x="149" y="119"/>
                  </a:cubicBezTo>
                  <a:lnTo>
                    <a:pt x="171" y="119"/>
                  </a:lnTo>
                  <a:close/>
                  <a:moveTo>
                    <a:pt x="84" y="136"/>
                  </a:moveTo>
                  <a:cubicBezTo>
                    <a:pt x="58" y="134"/>
                    <a:pt x="38" y="110"/>
                    <a:pt x="40" y="84"/>
                  </a:cubicBezTo>
                  <a:cubicBezTo>
                    <a:pt x="42" y="57"/>
                    <a:pt x="65" y="37"/>
                    <a:pt x="92" y="39"/>
                  </a:cubicBezTo>
                  <a:cubicBezTo>
                    <a:pt x="119" y="42"/>
                    <a:pt x="138" y="65"/>
                    <a:pt x="136" y="91"/>
                  </a:cubicBezTo>
                  <a:cubicBezTo>
                    <a:pt x="134" y="118"/>
                    <a:pt x="111" y="138"/>
                    <a:pt x="84" y="1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0" name="Freeform 37">
              <a:extLst>
                <a:ext uri="{FF2B5EF4-FFF2-40B4-BE49-F238E27FC236}">
                  <a16:creationId xmlns:a16="http://schemas.microsoft.com/office/drawing/2014/main" id="{10722B03-97A4-4995-A231-396735F22256}"/>
                </a:ext>
              </a:extLst>
            </p:cNvPr>
            <p:cNvSpPr>
              <a:spLocks noEditPoints="1"/>
            </p:cNvSpPr>
            <p:nvPr/>
          </p:nvSpPr>
          <p:spPr bwMode="auto">
            <a:xfrm>
              <a:off x="2944674" y="2294731"/>
              <a:ext cx="119063" cy="119062"/>
            </a:xfrm>
            <a:custGeom>
              <a:avLst/>
              <a:gdLst>
                <a:gd name="T0" fmla="*/ 26 w 53"/>
                <a:gd name="T1" fmla="*/ 53 h 53"/>
                <a:gd name="T2" fmla="*/ 53 w 53"/>
                <a:gd name="T3" fmla="*/ 26 h 53"/>
                <a:gd name="T4" fmla="*/ 26 w 53"/>
                <a:gd name="T5" fmla="*/ 0 h 53"/>
                <a:gd name="T6" fmla="*/ 0 w 53"/>
                <a:gd name="T7" fmla="*/ 26 h 53"/>
                <a:gd name="T8" fmla="*/ 26 w 53"/>
                <a:gd name="T9" fmla="*/ 53 h 53"/>
                <a:gd name="T10" fmla="*/ 26 w 53"/>
                <a:gd name="T11" fmla="*/ 37 h 53"/>
                <a:gd name="T12" fmla="*/ 15 w 53"/>
                <a:gd name="T13" fmla="*/ 26 h 53"/>
                <a:gd name="T14" fmla="*/ 26 w 53"/>
                <a:gd name="T15" fmla="*/ 15 h 53"/>
                <a:gd name="T16" fmla="*/ 37 w 53"/>
                <a:gd name="T17" fmla="*/ 26 h 53"/>
                <a:gd name="T18" fmla="*/ 26 w 53"/>
                <a:gd name="T1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3">
                  <a:moveTo>
                    <a:pt x="26" y="53"/>
                  </a:moveTo>
                  <a:cubicBezTo>
                    <a:pt x="41" y="53"/>
                    <a:pt x="53" y="41"/>
                    <a:pt x="53" y="26"/>
                  </a:cubicBezTo>
                  <a:cubicBezTo>
                    <a:pt x="53" y="12"/>
                    <a:pt x="41" y="0"/>
                    <a:pt x="26" y="0"/>
                  </a:cubicBezTo>
                  <a:cubicBezTo>
                    <a:pt x="12" y="0"/>
                    <a:pt x="0" y="12"/>
                    <a:pt x="0" y="26"/>
                  </a:cubicBezTo>
                  <a:cubicBezTo>
                    <a:pt x="0" y="41"/>
                    <a:pt x="12" y="53"/>
                    <a:pt x="26" y="53"/>
                  </a:cubicBezTo>
                  <a:close/>
                  <a:moveTo>
                    <a:pt x="26" y="37"/>
                  </a:moveTo>
                  <a:cubicBezTo>
                    <a:pt x="20" y="37"/>
                    <a:pt x="15" y="32"/>
                    <a:pt x="15" y="26"/>
                  </a:cubicBezTo>
                  <a:cubicBezTo>
                    <a:pt x="15" y="20"/>
                    <a:pt x="20" y="15"/>
                    <a:pt x="26" y="15"/>
                  </a:cubicBezTo>
                  <a:cubicBezTo>
                    <a:pt x="32" y="15"/>
                    <a:pt x="37" y="20"/>
                    <a:pt x="37" y="26"/>
                  </a:cubicBezTo>
                  <a:cubicBezTo>
                    <a:pt x="37" y="32"/>
                    <a:pt x="32" y="37"/>
                    <a:pt x="26"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71" name="Freeform 18">
            <a:extLst>
              <a:ext uri="{FF2B5EF4-FFF2-40B4-BE49-F238E27FC236}">
                <a16:creationId xmlns:a16="http://schemas.microsoft.com/office/drawing/2014/main" id="{DE7BCE4B-8B4A-4F8E-915C-00A4260B9DC7}"/>
              </a:ext>
              <a:ext uri="{C183D7F6-B498-43B3-948B-1728B52AA6E4}">
                <adec:decorative xmlns:adec="http://schemas.microsoft.com/office/drawing/2017/decorative" val="1"/>
              </a:ext>
            </a:extLst>
          </p:cNvPr>
          <p:cNvSpPr>
            <a:spLocks noEditPoints="1"/>
          </p:cNvSpPr>
          <p:nvPr/>
        </p:nvSpPr>
        <p:spPr bwMode="auto">
          <a:xfrm>
            <a:off x="4524060" y="2199841"/>
            <a:ext cx="1249903" cy="1252922"/>
          </a:xfrm>
          <a:custGeom>
            <a:avLst/>
            <a:gdLst>
              <a:gd name="T0" fmla="*/ 582 w 587"/>
              <a:gd name="T1" fmla="*/ 356 h 588"/>
              <a:gd name="T2" fmla="*/ 539 w 587"/>
              <a:gd name="T3" fmla="*/ 298 h 588"/>
              <a:gd name="T4" fmla="*/ 583 w 587"/>
              <a:gd name="T5" fmla="*/ 243 h 588"/>
              <a:gd name="T6" fmla="*/ 522 w 587"/>
              <a:gd name="T7" fmla="*/ 203 h 588"/>
              <a:gd name="T8" fmla="*/ 541 w 587"/>
              <a:gd name="T9" fmla="*/ 134 h 588"/>
              <a:gd name="T10" fmla="*/ 471 w 587"/>
              <a:gd name="T11" fmla="*/ 124 h 588"/>
              <a:gd name="T12" fmla="*/ 462 w 587"/>
              <a:gd name="T13" fmla="*/ 53 h 588"/>
              <a:gd name="T14" fmla="*/ 390 w 587"/>
              <a:gd name="T15" fmla="*/ 68 h 588"/>
              <a:gd name="T16" fmla="*/ 356 w 587"/>
              <a:gd name="T17" fmla="*/ 6 h 588"/>
              <a:gd name="T18" fmla="*/ 298 w 587"/>
              <a:gd name="T19" fmla="*/ 48 h 588"/>
              <a:gd name="T20" fmla="*/ 243 w 587"/>
              <a:gd name="T21" fmla="*/ 5 h 588"/>
              <a:gd name="T22" fmla="*/ 203 w 587"/>
              <a:gd name="T23" fmla="*/ 66 h 588"/>
              <a:gd name="T24" fmla="*/ 134 w 587"/>
              <a:gd name="T25" fmla="*/ 47 h 588"/>
              <a:gd name="T26" fmla="*/ 123 w 587"/>
              <a:gd name="T27" fmla="*/ 117 h 588"/>
              <a:gd name="T28" fmla="*/ 53 w 587"/>
              <a:gd name="T29" fmla="*/ 125 h 588"/>
              <a:gd name="T30" fmla="*/ 68 w 587"/>
              <a:gd name="T31" fmla="*/ 197 h 588"/>
              <a:gd name="T32" fmla="*/ 6 w 587"/>
              <a:gd name="T33" fmla="*/ 232 h 588"/>
              <a:gd name="T34" fmla="*/ 48 w 587"/>
              <a:gd name="T35" fmla="*/ 290 h 588"/>
              <a:gd name="T36" fmla="*/ 4 w 587"/>
              <a:gd name="T37" fmla="*/ 345 h 588"/>
              <a:gd name="T38" fmla="*/ 66 w 587"/>
              <a:gd name="T39" fmla="*/ 385 h 588"/>
              <a:gd name="T40" fmla="*/ 47 w 587"/>
              <a:gd name="T41" fmla="*/ 454 h 588"/>
              <a:gd name="T42" fmla="*/ 117 w 587"/>
              <a:gd name="T43" fmla="*/ 465 h 588"/>
              <a:gd name="T44" fmla="*/ 125 w 587"/>
              <a:gd name="T45" fmla="*/ 535 h 588"/>
              <a:gd name="T46" fmla="*/ 197 w 587"/>
              <a:gd name="T47" fmla="*/ 520 h 588"/>
              <a:gd name="T48" fmla="*/ 232 w 587"/>
              <a:gd name="T49" fmla="*/ 582 h 588"/>
              <a:gd name="T50" fmla="*/ 289 w 587"/>
              <a:gd name="T51" fmla="*/ 540 h 588"/>
              <a:gd name="T52" fmla="*/ 345 w 587"/>
              <a:gd name="T53" fmla="*/ 583 h 588"/>
              <a:gd name="T54" fmla="*/ 385 w 587"/>
              <a:gd name="T55" fmla="*/ 522 h 588"/>
              <a:gd name="T56" fmla="*/ 453 w 587"/>
              <a:gd name="T57" fmla="*/ 541 h 588"/>
              <a:gd name="T58" fmla="*/ 464 w 587"/>
              <a:gd name="T59" fmla="*/ 471 h 588"/>
              <a:gd name="T60" fmla="*/ 535 w 587"/>
              <a:gd name="T61" fmla="*/ 463 h 588"/>
              <a:gd name="T62" fmla="*/ 520 w 587"/>
              <a:gd name="T63" fmla="*/ 391 h 588"/>
              <a:gd name="T64" fmla="*/ 243 w 587"/>
              <a:gd name="T65" fmla="*/ 476 h 588"/>
              <a:gd name="T66" fmla="*/ 345 w 587"/>
              <a:gd name="T67" fmla="*/ 112 h 588"/>
              <a:gd name="T68" fmla="*/ 243 w 587"/>
              <a:gd name="T69" fmla="*/ 476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7" h="588">
                <a:moveTo>
                  <a:pt x="572" y="392"/>
                </a:moveTo>
                <a:cubicBezTo>
                  <a:pt x="582" y="356"/>
                  <a:pt x="582" y="356"/>
                  <a:pt x="582" y="356"/>
                </a:cubicBezTo>
                <a:cubicBezTo>
                  <a:pt x="537" y="330"/>
                  <a:pt x="537" y="330"/>
                  <a:pt x="537" y="330"/>
                </a:cubicBezTo>
                <a:cubicBezTo>
                  <a:pt x="538" y="319"/>
                  <a:pt x="539" y="309"/>
                  <a:pt x="539" y="298"/>
                </a:cubicBezTo>
                <a:cubicBezTo>
                  <a:pt x="587" y="280"/>
                  <a:pt x="587" y="280"/>
                  <a:pt x="587" y="280"/>
                </a:cubicBezTo>
                <a:cubicBezTo>
                  <a:pt x="583" y="243"/>
                  <a:pt x="583" y="243"/>
                  <a:pt x="583" y="243"/>
                </a:cubicBezTo>
                <a:cubicBezTo>
                  <a:pt x="532" y="236"/>
                  <a:pt x="532" y="236"/>
                  <a:pt x="532" y="236"/>
                </a:cubicBezTo>
                <a:cubicBezTo>
                  <a:pt x="530" y="224"/>
                  <a:pt x="526" y="213"/>
                  <a:pt x="522" y="203"/>
                </a:cubicBezTo>
                <a:cubicBezTo>
                  <a:pt x="559" y="167"/>
                  <a:pt x="559" y="167"/>
                  <a:pt x="559" y="167"/>
                </a:cubicBezTo>
                <a:cubicBezTo>
                  <a:pt x="541" y="134"/>
                  <a:pt x="541" y="134"/>
                  <a:pt x="541" y="134"/>
                </a:cubicBezTo>
                <a:cubicBezTo>
                  <a:pt x="491" y="147"/>
                  <a:pt x="491" y="147"/>
                  <a:pt x="491" y="147"/>
                </a:cubicBezTo>
                <a:cubicBezTo>
                  <a:pt x="485" y="139"/>
                  <a:pt x="478" y="131"/>
                  <a:pt x="471" y="124"/>
                </a:cubicBezTo>
                <a:cubicBezTo>
                  <a:pt x="492" y="77"/>
                  <a:pt x="492" y="77"/>
                  <a:pt x="492" y="77"/>
                </a:cubicBezTo>
                <a:cubicBezTo>
                  <a:pt x="462" y="53"/>
                  <a:pt x="462" y="53"/>
                  <a:pt x="462" y="53"/>
                </a:cubicBezTo>
                <a:cubicBezTo>
                  <a:pt x="421" y="84"/>
                  <a:pt x="421" y="84"/>
                  <a:pt x="421" y="84"/>
                </a:cubicBezTo>
                <a:cubicBezTo>
                  <a:pt x="411" y="78"/>
                  <a:pt x="401" y="73"/>
                  <a:pt x="390" y="68"/>
                </a:cubicBezTo>
                <a:cubicBezTo>
                  <a:pt x="392" y="16"/>
                  <a:pt x="392" y="16"/>
                  <a:pt x="392" y="16"/>
                </a:cubicBezTo>
                <a:cubicBezTo>
                  <a:pt x="356" y="6"/>
                  <a:pt x="356" y="6"/>
                  <a:pt x="356" y="6"/>
                </a:cubicBezTo>
                <a:cubicBezTo>
                  <a:pt x="330" y="51"/>
                  <a:pt x="330" y="51"/>
                  <a:pt x="330" y="51"/>
                </a:cubicBezTo>
                <a:cubicBezTo>
                  <a:pt x="319" y="49"/>
                  <a:pt x="309" y="49"/>
                  <a:pt x="298" y="48"/>
                </a:cubicBezTo>
                <a:cubicBezTo>
                  <a:pt x="280" y="0"/>
                  <a:pt x="280" y="0"/>
                  <a:pt x="280" y="0"/>
                </a:cubicBezTo>
                <a:cubicBezTo>
                  <a:pt x="243" y="5"/>
                  <a:pt x="243" y="5"/>
                  <a:pt x="243" y="5"/>
                </a:cubicBezTo>
                <a:cubicBezTo>
                  <a:pt x="235" y="55"/>
                  <a:pt x="235" y="55"/>
                  <a:pt x="235" y="55"/>
                </a:cubicBezTo>
                <a:cubicBezTo>
                  <a:pt x="224" y="58"/>
                  <a:pt x="213" y="62"/>
                  <a:pt x="203" y="66"/>
                </a:cubicBezTo>
                <a:cubicBezTo>
                  <a:pt x="167" y="29"/>
                  <a:pt x="167" y="29"/>
                  <a:pt x="167" y="29"/>
                </a:cubicBezTo>
                <a:cubicBezTo>
                  <a:pt x="134" y="47"/>
                  <a:pt x="134" y="47"/>
                  <a:pt x="134" y="47"/>
                </a:cubicBezTo>
                <a:cubicBezTo>
                  <a:pt x="147" y="97"/>
                  <a:pt x="147" y="97"/>
                  <a:pt x="147" y="97"/>
                </a:cubicBezTo>
                <a:cubicBezTo>
                  <a:pt x="139" y="103"/>
                  <a:pt x="131" y="110"/>
                  <a:pt x="123" y="117"/>
                </a:cubicBezTo>
                <a:cubicBezTo>
                  <a:pt x="76" y="96"/>
                  <a:pt x="76" y="96"/>
                  <a:pt x="76" y="96"/>
                </a:cubicBezTo>
                <a:cubicBezTo>
                  <a:pt x="53" y="125"/>
                  <a:pt x="53" y="125"/>
                  <a:pt x="53" y="125"/>
                </a:cubicBezTo>
                <a:cubicBezTo>
                  <a:pt x="84" y="167"/>
                  <a:pt x="84" y="167"/>
                  <a:pt x="84" y="167"/>
                </a:cubicBezTo>
                <a:cubicBezTo>
                  <a:pt x="78" y="176"/>
                  <a:pt x="73" y="187"/>
                  <a:pt x="68" y="197"/>
                </a:cubicBezTo>
                <a:cubicBezTo>
                  <a:pt x="16" y="196"/>
                  <a:pt x="16" y="196"/>
                  <a:pt x="16" y="196"/>
                </a:cubicBezTo>
                <a:cubicBezTo>
                  <a:pt x="6" y="232"/>
                  <a:pt x="6" y="232"/>
                  <a:pt x="6" y="232"/>
                </a:cubicBezTo>
                <a:cubicBezTo>
                  <a:pt x="51" y="258"/>
                  <a:pt x="51" y="258"/>
                  <a:pt x="51" y="258"/>
                </a:cubicBezTo>
                <a:cubicBezTo>
                  <a:pt x="49" y="269"/>
                  <a:pt x="48" y="279"/>
                  <a:pt x="48" y="290"/>
                </a:cubicBezTo>
                <a:cubicBezTo>
                  <a:pt x="0" y="308"/>
                  <a:pt x="0" y="308"/>
                  <a:pt x="0" y="308"/>
                </a:cubicBezTo>
                <a:cubicBezTo>
                  <a:pt x="4" y="345"/>
                  <a:pt x="4" y="345"/>
                  <a:pt x="4" y="345"/>
                </a:cubicBezTo>
                <a:cubicBezTo>
                  <a:pt x="55" y="352"/>
                  <a:pt x="55" y="352"/>
                  <a:pt x="55" y="352"/>
                </a:cubicBezTo>
                <a:cubicBezTo>
                  <a:pt x="58" y="364"/>
                  <a:pt x="62" y="375"/>
                  <a:pt x="66" y="385"/>
                </a:cubicBezTo>
                <a:cubicBezTo>
                  <a:pt x="29" y="421"/>
                  <a:pt x="29" y="421"/>
                  <a:pt x="29" y="421"/>
                </a:cubicBezTo>
                <a:cubicBezTo>
                  <a:pt x="47" y="454"/>
                  <a:pt x="47" y="454"/>
                  <a:pt x="47" y="454"/>
                </a:cubicBezTo>
                <a:cubicBezTo>
                  <a:pt x="97" y="441"/>
                  <a:pt x="97" y="441"/>
                  <a:pt x="97" y="441"/>
                </a:cubicBezTo>
                <a:cubicBezTo>
                  <a:pt x="103" y="449"/>
                  <a:pt x="110" y="457"/>
                  <a:pt x="117" y="465"/>
                </a:cubicBezTo>
                <a:cubicBezTo>
                  <a:pt x="96" y="511"/>
                  <a:pt x="96" y="511"/>
                  <a:pt x="96" y="511"/>
                </a:cubicBezTo>
                <a:cubicBezTo>
                  <a:pt x="125" y="535"/>
                  <a:pt x="125" y="535"/>
                  <a:pt x="125" y="535"/>
                </a:cubicBezTo>
                <a:cubicBezTo>
                  <a:pt x="167" y="504"/>
                  <a:pt x="167" y="504"/>
                  <a:pt x="167" y="504"/>
                </a:cubicBezTo>
                <a:cubicBezTo>
                  <a:pt x="176" y="510"/>
                  <a:pt x="187" y="515"/>
                  <a:pt x="197" y="520"/>
                </a:cubicBezTo>
                <a:cubicBezTo>
                  <a:pt x="196" y="572"/>
                  <a:pt x="196" y="572"/>
                  <a:pt x="196" y="572"/>
                </a:cubicBezTo>
                <a:cubicBezTo>
                  <a:pt x="232" y="582"/>
                  <a:pt x="232" y="582"/>
                  <a:pt x="232" y="582"/>
                </a:cubicBezTo>
                <a:cubicBezTo>
                  <a:pt x="258" y="537"/>
                  <a:pt x="258" y="537"/>
                  <a:pt x="258" y="537"/>
                </a:cubicBezTo>
                <a:cubicBezTo>
                  <a:pt x="269" y="539"/>
                  <a:pt x="279" y="539"/>
                  <a:pt x="289" y="540"/>
                </a:cubicBezTo>
                <a:cubicBezTo>
                  <a:pt x="308" y="588"/>
                  <a:pt x="308" y="588"/>
                  <a:pt x="308" y="588"/>
                </a:cubicBezTo>
                <a:cubicBezTo>
                  <a:pt x="345" y="583"/>
                  <a:pt x="345" y="583"/>
                  <a:pt x="345" y="583"/>
                </a:cubicBezTo>
                <a:cubicBezTo>
                  <a:pt x="352" y="533"/>
                  <a:pt x="352" y="533"/>
                  <a:pt x="352" y="533"/>
                </a:cubicBezTo>
                <a:cubicBezTo>
                  <a:pt x="364" y="530"/>
                  <a:pt x="375" y="526"/>
                  <a:pt x="385" y="522"/>
                </a:cubicBezTo>
                <a:cubicBezTo>
                  <a:pt x="421" y="559"/>
                  <a:pt x="421" y="559"/>
                  <a:pt x="421" y="559"/>
                </a:cubicBezTo>
                <a:cubicBezTo>
                  <a:pt x="453" y="541"/>
                  <a:pt x="453" y="541"/>
                  <a:pt x="453" y="541"/>
                </a:cubicBezTo>
                <a:cubicBezTo>
                  <a:pt x="440" y="491"/>
                  <a:pt x="440" y="491"/>
                  <a:pt x="440" y="491"/>
                </a:cubicBezTo>
                <a:cubicBezTo>
                  <a:pt x="449" y="485"/>
                  <a:pt x="457" y="478"/>
                  <a:pt x="464" y="471"/>
                </a:cubicBezTo>
                <a:cubicBezTo>
                  <a:pt x="511" y="492"/>
                  <a:pt x="511" y="492"/>
                  <a:pt x="511" y="492"/>
                </a:cubicBezTo>
                <a:cubicBezTo>
                  <a:pt x="535" y="463"/>
                  <a:pt x="535" y="463"/>
                  <a:pt x="535" y="463"/>
                </a:cubicBezTo>
                <a:cubicBezTo>
                  <a:pt x="504" y="421"/>
                  <a:pt x="504" y="421"/>
                  <a:pt x="504" y="421"/>
                </a:cubicBezTo>
                <a:cubicBezTo>
                  <a:pt x="510" y="412"/>
                  <a:pt x="515" y="401"/>
                  <a:pt x="520" y="391"/>
                </a:cubicBezTo>
                <a:lnTo>
                  <a:pt x="572" y="392"/>
                </a:lnTo>
                <a:close/>
                <a:moveTo>
                  <a:pt x="243" y="476"/>
                </a:moveTo>
                <a:cubicBezTo>
                  <a:pt x="142" y="447"/>
                  <a:pt x="84" y="343"/>
                  <a:pt x="112" y="243"/>
                </a:cubicBezTo>
                <a:cubicBezTo>
                  <a:pt x="140" y="142"/>
                  <a:pt x="245" y="84"/>
                  <a:pt x="345" y="112"/>
                </a:cubicBezTo>
                <a:cubicBezTo>
                  <a:pt x="446" y="141"/>
                  <a:pt x="504" y="245"/>
                  <a:pt x="476" y="345"/>
                </a:cubicBezTo>
                <a:cubicBezTo>
                  <a:pt x="447" y="446"/>
                  <a:pt x="343" y="504"/>
                  <a:pt x="243" y="476"/>
                </a:cubicBezTo>
                <a:close/>
              </a:path>
            </a:pathLst>
          </a:custGeom>
          <a:solidFill>
            <a:schemeClr val="tx2"/>
          </a:solidFill>
          <a:ln>
            <a:noFill/>
          </a:ln>
          <a:effectLs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2" name="Freeform 20">
            <a:extLst>
              <a:ext uri="{FF2B5EF4-FFF2-40B4-BE49-F238E27FC236}">
                <a16:creationId xmlns:a16="http://schemas.microsoft.com/office/drawing/2014/main" id="{4119EE63-2CCC-45D1-999C-196913453B11}"/>
              </a:ext>
              <a:ext uri="{C183D7F6-B498-43B3-948B-1728B52AA6E4}">
                <adec:decorative xmlns:adec="http://schemas.microsoft.com/office/drawing/2017/decorative" val="1"/>
              </a:ext>
            </a:extLst>
          </p:cNvPr>
          <p:cNvSpPr>
            <a:spLocks noEditPoints="1"/>
          </p:cNvSpPr>
          <p:nvPr/>
        </p:nvSpPr>
        <p:spPr bwMode="auto">
          <a:xfrm>
            <a:off x="2842428" y="2255694"/>
            <a:ext cx="1553322" cy="1551812"/>
          </a:xfrm>
          <a:custGeom>
            <a:avLst/>
            <a:gdLst>
              <a:gd name="T0" fmla="*/ 461 w 730"/>
              <a:gd name="T1" fmla="*/ 716 h 729"/>
              <a:gd name="T2" fmla="*/ 500 w 730"/>
              <a:gd name="T3" fmla="*/ 638 h 729"/>
              <a:gd name="T4" fmla="*/ 586 w 730"/>
              <a:gd name="T5" fmla="*/ 654 h 729"/>
              <a:gd name="T6" fmla="*/ 593 w 730"/>
              <a:gd name="T7" fmla="*/ 567 h 729"/>
              <a:gd name="T8" fmla="*/ 682 w 730"/>
              <a:gd name="T9" fmla="*/ 546 h 729"/>
              <a:gd name="T10" fmla="*/ 654 w 730"/>
              <a:gd name="T11" fmla="*/ 462 h 729"/>
              <a:gd name="T12" fmla="*/ 726 w 730"/>
              <a:gd name="T13" fmla="*/ 413 h 729"/>
              <a:gd name="T14" fmla="*/ 669 w 730"/>
              <a:gd name="T15" fmla="*/ 346 h 729"/>
              <a:gd name="T16" fmla="*/ 717 w 730"/>
              <a:gd name="T17" fmla="*/ 269 h 729"/>
              <a:gd name="T18" fmla="*/ 638 w 730"/>
              <a:gd name="T19" fmla="*/ 229 h 729"/>
              <a:gd name="T20" fmla="*/ 655 w 730"/>
              <a:gd name="T21" fmla="*/ 143 h 729"/>
              <a:gd name="T22" fmla="*/ 567 w 730"/>
              <a:gd name="T23" fmla="*/ 136 h 729"/>
              <a:gd name="T24" fmla="*/ 546 w 730"/>
              <a:gd name="T25" fmla="*/ 47 h 729"/>
              <a:gd name="T26" fmla="*/ 463 w 730"/>
              <a:gd name="T27" fmla="*/ 76 h 729"/>
              <a:gd name="T28" fmla="*/ 413 w 730"/>
              <a:gd name="T29" fmla="*/ 3 h 729"/>
              <a:gd name="T30" fmla="*/ 347 w 730"/>
              <a:gd name="T31" fmla="*/ 60 h 729"/>
              <a:gd name="T32" fmla="*/ 269 w 730"/>
              <a:gd name="T33" fmla="*/ 13 h 729"/>
              <a:gd name="T34" fmla="*/ 230 w 730"/>
              <a:gd name="T35" fmla="*/ 91 h 729"/>
              <a:gd name="T36" fmla="*/ 144 w 730"/>
              <a:gd name="T37" fmla="*/ 75 h 729"/>
              <a:gd name="T38" fmla="*/ 137 w 730"/>
              <a:gd name="T39" fmla="*/ 162 h 729"/>
              <a:gd name="T40" fmla="*/ 48 w 730"/>
              <a:gd name="T41" fmla="*/ 183 h 729"/>
              <a:gd name="T42" fmla="*/ 76 w 730"/>
              <a:gd name="T43" fmla="*/ 267 h 729"/>
              <a:gd name="T44" fmla="*/ 3 w 730"/>
              <a:gd name="T45" fmla="*/ 316 h 729"/>
              <a:gd name="T46" fmla="*/ 61 w 730"/>
              <a:gd name="T47" fmla="*/ 383 h 729"/>
              <a:gd name="T48" fmla="*/ 13 w 730"/>
              <a:gd name="T49" fmla="*/ 460 h 729"/>
              <a:gd name="T50" fmla="*/ 92 w 730"/>
              <a:gd name="T51" fmla="*/ 499 h 729"/>
              <a:gd name="T52" fmla="*/ 75 w 730"/>
              <a:gd name="T53" fmla="*/ 586 h 729"/>
              <a:gd name="T54" fmla="*/ 163 w 730"/>
              <a:gd name="T55" fmla="*/ 592 h 729"/>
              <a:gd name="T56" fmla="*/ 184 w 730"/>
              <a:gd name="T57" fmla="*/ 682 h 729"/>
              <a:gd name="T58" fmla="*/ 267 w 730"/>
              <a:gd name="T59" fmla="*/ 653 h 729"/>
              <a:gd name="T60" fmla="*/ 317 w 730"/>
              <a:gd name="T61" fmla="*/ 726 h 729"/>
              <a:gd name="T62" fmla="*/ 383 w 730"/>
              <a:gd name="T63" fmla="*/ 669 h 729"/>
              <a:gd name="T64" fmla="*/ 262 w 730"/>
              <a:gd name="T65" fmla="*/ 575 h 729"/>
              <a:gd name="T66" fmla="*/ 468 w 730"/>
              <a:gd name="T67" fmla="*/ 154 h 729"/>
              <a:gd name="T68" fmla="*/ 262 w 730"/>
              <a:gd name="T69" fmla="*/ 575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0" h="729">
                <a:moveTo>
                  <a:pt x="426" y="663"/>
                </a:moveTo>
                <a:cubicBezTo>
                  <a:pt x="461" y="716"/>
                  <a:pt x="461" y="716"/>
                  <a:pt x="461" y="716"/>
                </a:cubicBezTo>
                <a:cubicBezTo>
                  <a:pt x="505" y="701"/>
                  <a:pt x="505" y="701"/>
                  <a:pt x="505" y="701"/>
                </a:cubicBezTo>
                <a:cubicBezTo>
                  <a:pt x="500" y="638"/>
                  <a:pt x="500" y="638"/>
                  <a:pt x="500" y="638"/>
                </a:cubicBezTo>
                <a:cubicBezTo>
                  <a:pt x="512" y="632"/>
                  <a:pt x="523" y="625"/>
                  <a:pt x="534" y="618"/>
                </a:cubicBezTo>
                <a:cubicBezTo>
                  <a:pt x="586" y="654"/>
                  <a:pt x="586" y="654"/>
                  <a:pt x="586" y="654"/>
                </a:cubicBezTo>
                <a:cubicBezTo>
                  <a:pt x="621" y="624"/>
                  <a:pt x="621" y="624"/>
                  <a:pt x="621" y="624"/>
                </a:cubicBezTo>
                <a:cubicBezTo>
                  <a:pt x="593" y="567"/>
                  <a:pt x="593" y="567"/>
                  <a:pt x="593" y="567"/>
                </a:cubicBezTo>
                <a:cubicBezTo>
                  <a:pt x="602" y="556"/>
                  <a:pt x="611" y="545"/>
                  <a:pt x="619" y="533"/>
                </a:cubicBezTo>
                <a:cubicBezTo>
                  <a:pt x="682" y="546"/>
                  <a:pt x="682" y="546"/>
                  <a:pt x="682" y="546"/>
                </a:cubicBezTo>
                <a:cubicBezTo>
                  <a:pt x="703" y="504"/>
                  <a:pt x="703" y="504"/>
                  <a:pt x="703" y="504"/>
                </a:cubicBezTo>
                <a:cubicBezTo>
                  <a:pt x="654" y="462"/>
                  <a:pt x="654" y="462"/>
                  <a:pt x="654" y="462"/>
                </a:cubicBezTo>
                <a:cubicBezTo>
                  <a:pt x="658" y="450"/>
                  <a:pt x="661" y="437"/>
                  <a:pt x="664" y="425"/>
                </a:cubicBezTo>
                <a:cubicBezTo>
                  <a:pt x="726" y="413"/>
                  <a:pt x="726" y="413"/>
                  <a:pt x="726" y="413"/>
                </a:cubicBezTo>
                <a:cubicBezTo>
                  <a:pt x="730" y="367"/>
                  <a:pt x="730" y="367"/>
                  <a:pt x="730" y="367"/>
                </a:cubicBezTo>
                <a:cubicBezTo>
                  <a:pt x="669" y="346"/>
                  <a:pt x="669" y="346"/>
                  <a:pt x="669" y="346"/>
                </a:cubicBezTo>
                <a:cubicBezTo>
                  <a:pt x="668" y="332"/>
                  <a:pt x="666" y="318"/>
                  <a:pt x="664" y="304"/>
                </a:cubicBezTo>
                <a:cubicBezTo>
                  <a:pt x="717" y="269"/>
                  <a:pt x="717" y="269"/>
                  <a:pt x="717" y="269"/>
                </a:cubicBezTo>
                <a:cubicBezTo>
                  <a:pt x="702" y="225"/>
                  <a:pt x="702" y="225"/>
                  <a:pt x="702" y="225"/>
                </a:cubicBezTo>
                <a:cubicBezTo>
                  <a:pt x="638" y="229"/>
                  <a:pt x="638" y="229"/>
                  <a:pt x="638" y="229"/>
                </a:cubicBezTo>
                <a:cubicBezTo>
                  <a:pt x="632" y="218"/>
                  <a:pt x="626" y="207"/>
                  <a:pt x="619" y="196"/>
                </a:cubicBezTo>
                <a:cubicBezTo>
                  <a:pt x="655" y="143"/>
                  <a:pt x="655" y="143"/>
                  <a:pt x="655" y="143"/>
                </a:cubicBezTo>
                <a:cubicBezTo>
                  <a:pt x="624" y="108"/>
                  <a:pt x="624" y="108"/>
                  <a:pt x="624" y="108"/>
                </a:cubicBezTo>
                <a:cubicBezTo>
                  <a:pt x="567" y="136"/>
                  <a:pt x="567" y="136"/>
                  <a:pt x="567" y="136"/>
                </a:cubicBezTo>
                <a:cubicBezTo>
                  <a:pt x="557" y="127"/>
                  <a:pt x="545" y="118"/>
                  <a:pt x="533" y="110"/>
                </a:cubicBezTo>
                <a:cubicBezTo>
                  <a:pt x="546" y="47"/>
                  <a:pt x="546" y="47"/>
                  <a:pt x="546" y="47"/>
                </a:cubicBezTo>
                <a:cubicBezTo>
                  <a:pt x="505" y="27"/>
                  <a:pt x="505" y="27"/>
                  <a:pt x="505" y="27"/>
                </a:cubicBezTo>
                <a:cubicBezTo>
                  <a:pt x="463" y="76"/>
                  <a:pt x="463" y="76"/>
                  <a:pt x="463" y="76"/>
                </a:cubicBezTo>
                <a:cubicBezTo>
                  <a:pt x="450" y="72"/>
                  <a:pt x="438" y="68"/>
                  <a:pt x="425" y="66"/>
                </a:cubicBezTo>
                <a:cubicBezTo>
                  <a:pt x="413" y="3"/>
                  <a:pt x="413" y="3"/>
                  <a:pt x="413" y="3"/>
                </a:cubicBezTo>
                <a:cubicBezTo>
                  <a:pt x="367" y="0"/>
                  <a:pt x="367" y="0"/>
                  <a:pt x="367" y="0"/>
                </a:cubicBezTo>
                <a:cubicBezTo>
                  <a:pt x="347" y="60"/>
                  <a:pt x="347" y="60"/>
                  <a:pt x="347" y="60"/>
                </a:cubicBezTo>
                <a:cubicBezTo>
                  <a:pt x="332" y="61"/>
                  <a:pt x="318" y="63"/>
                  <a:pt x="304" y="66"/>
                </a:cubicBezTo>
                <a:cubicBezTo>
                  <a:pt x="269" y="13"/>
                  <a:pt x="269" y="13"/>
                  <a:pt x="269" y="13"/>
                </a:cubicBezTo>
                <a:cubicBezTo>
                  <a:pt x="225" y="28"/>
                  <a:pt x="225" y="28"/>
                  <a:pt x="225" y="28"/>
                </a:cubicBezTo>
                <a:cubicBezTo>
                  <a:pt x="230" y="91"/>
                  <a:pt x="230" y="91"/>
                  <a:pt x="230" y="91"/>
                </a:cubicBezTo>
                <a:cubicBezTo>
                  <a:pt x="218" y="97"/>
                  <a:pt x="207" y="103"/>
                  <a:pt x="196" y="111"/>
                </a:cubicBezTo>
                <a:cubicBezTo>
                  <a:pt x="144" y="75"/>
                  <a:pt x="144" y="75"/>
                  <a:pt x="144" y="75"/>
                </a:cubicBezTo>
                <a:cubicBezTo>
                  <a:pt x="109" y="105"/>
                  <a:pt x="109" y="105"/>
                  <a:pt x="109" y="105"/>
                </a:cubicBezTo>
                <a:cubicBezTo>
                  <a:pt x="137" y="162"/>
                  <a:pt x="137" y="162"/>
                  <a:pt x="137" y="162"/>
                </a:cubicBezTo>
                <a:cubicBezTo>
                  <a:pt x="128" y="173"/>
                  <a:pt x="119" y="184"/>
                  <a:pt x="111" y="196"/>
                </a:cubicBezTo>
                <a:cubicBezTo>
                  <a:pt x="48" y="183"/>
                  <a:pt x="48" y="183"/>
                  <a:pt x="48" y="183"/>
                </a:cubicBezTo>
                <a:cubicBezTo>
                  <a:pt x="27" y="225"/>
                  <a:pt x="27" y="225"/>
                  <a:pt x="27" y="225"/>
                </a:cubicBezTo>
                <a:cubicBezTo>
                  <a:pt x="76" y="267"/>
                  <a:pt x="76" y="267"/>
                  <a:pt x="76" y="267"/>
                </a:cubicBezTo>
                <a:cubicBezTo>
                  <a:pt x="72" y="279"/>
                  <a:pt x="69" y="292"/>
                  <a:pt x="66" y="304"/>
                </a:cubicBezTo>
                <a:cubicBezTo>
                  <a:pt x="3" y="316"/>
                  <a:pt x="3" y="316"/>
                  <a:pt x="3" y="316"/>
                </a:cubicBezTo>
                <a:cubicBezTo>
                  <a:pt x="0" y="362"/>
                  <a:pt x="0" y="362"/>
                  <a:pt x="0" y="362"/>
                </a:cubicBezTo>
                <a:cubicBezTo>
                  <a:pt x="61" y="383"/>
                  <a:pt x="61" y="383"/>
                  <a:pt x="61" y="383"/>
                </a:cubicBezTo>
                <a:cubicBezTo>
                  <a:pt x="62" y="397"/>
                  <a:pt x="63" y="411"/>
                  <a:pt x="66" y="425"/>
                </a:cubicBezTo>
                <a:cubicBezTo>
                  <a:pt x="13" y="460"/>
                  <a:pt x="13" y="460"/>
                  <a:pt x="13" y="460"/>
                </a:cubicBezTo>
                <a:cubicBezTo>
                  <a:pt x="28" y="504"/>
                  <a:pt x="28" y="504"/>
                  <a:pt x="28" y="504"/>
                </a:cubicBezTo>
                <a:cubicBezTo>
                  <a:pt x="92" y="499"/>
                  <a:pt x="92" y="499"/>
                  <a:pt x="92" y="499"/>
                </a:cubicBezTo>
                <a:cubicBezTo>
                  <a:pt x="97" y="511"/>
                  <a:pt x="104" y="522"/>
                  <a:pt x="111" y="533"/>
                </a:cubicBezTo>
                <a:cubicBezTo>
                  <a:pt x="75" y="586"/>
                  <a:pt x="75" y="586"/>
                  <a:pt x="75" y="586"/>
                </a:cubicBezTo>
                <a:cubicBezTo>
                  <a:pt x="106" y="621"/>
                  <a:pt x="106" y="621"/>
                  <a:pt x="106" y="621"/>
                </a:cubicBezTo>
                <a:cubicBezTo>
                  <a:pt x="163" y="592"/>
                  <a:pt x="163" y="592"/>
                  <a:pt x="163" y="592"/>
                </a:cubicBezTo>
                <a:cubicBezTo>
                  <a:pt x="173" y="602"/>
                  <a:pt x="185" y="611"/>
                  <a:pt x="197" y="619"/>
                </a:cubicBezTo>
                <a:cubicBezTo>
                  <a:pt x="184" y="682"/>
                  <a:pt x="184" y="682"/>
                  <a:pt x="184" y="682"/>
                </a:cubicBezTo>
                <a:cubicBezTo>
                  <a:pt x="225" y="702"/>
                  <a:pt x="225" y="702"/>
                  <a:pt x="225" y="702"/>
                </a:cubicBezTo>
                <a:cubicBezTo>
                  <a:pt x="267" y="653"/>
                  <a:pt x="267" y="653"/>
                  <a:pt x="267" y="653"/>
                </a:cubicBezTo>
                <a:cubicBezTo>
                  <a:pt x="280" y="657"/>
                  <a:pt x="292" y="661"/>
                  <a:pt x="305" y="663"/>
                </a:cubicBezTo>
                <a:cubicBezTo>
                  <a:pt x="317" y="726"/>
                  <a:pt x="317" y="726"/>
                  <a:pt x="317" y="726"/>
                </a:cubicBezTo>
                <a:cubicBezTo>
                  <a:pt x="363" y="729"/>
                  <a:pt x="363" y="729"/>
                  <a:pt x="363" y="729"/>
                </a:cubicBezTo>
                <a:cubicBezTo>
                  <a:pt x="383" y="669"/>
                  <a:pt x="383" y="669"/>
                  <a:pt x="383" y="669"/>
                </a:cubicBezTo>
                <a:cubicBezTo>
                  <a:pt x="397" y="668"/>
                  <a:pt x="412" y="666"/>
                  <a:pt x="426" y="663"/>
                </a:cubicBezTo>
                <a:close/>
                <a:moveTo>
                  <a:pt x="262" y="575"/>
                </a:moveTo>
                <a:cubicBezTo>
                  <a:pt x="146" y="518"/>
                  <a:pt x="97" y="377"/>
                  <a:pt x="154" y="261"/>
                </a:cubicBezTo>
                <a:cubicBezTo>
                  <a:pt x="211" y="145"/>
                  <a:pt x="352" y="97"/>
                  <a:pt x="468" y="154"/>
                </a:cubicBezTo>
                <a:cubicBezTo>
                  <a:pt x="584" y="211"/>
                  <a:pt x="632" y="351"/>
                  <a:pt x="575" y="468"/>
                </a:cubicBezTo>
                <a:cubicBezTo>
                  <a:pt x="518" y="584"/>
                  <a:pt x="378" y="632"/>
                  <a:pt x="262" y="575"/>
                </a:cubicBezTo>
                <a:close/>
              </a:path>
            </a:pathLst>
          </a:custGeom>
          <a:solidFill>
            <a:schemeClr val="tx2"/>
          </a:solidFill>
          <a:ln>
            <a:noFill/>
          </a:ln>
          <a:effectLs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3" name="Freeform 22">
            <a:extLst>
              <a:ext uri="{FF2B5EF4-FFF2-40B4-BE49-F238E27FC236}">
                <a16:creationId xmlns:a16="http://schemas.microsoft.com/office/drawing/2014/main" id="{3D1A91F6-D772-4EA5-A9C2-A7E0F1582E20}"/>
              </a:ext>
              <a:ext uri="{C183D7F6-B498-43B3-948B-1728B52AA6E4}">
                <adec:decorative xmlns:adec="http://schemas.microsoft.com/office/drawing/2017/decorative" val="1"/>
              </a:ext>
            </a:extLst>
          </p:cNvPr>
          <p:cNvSpPr>
            <a:spLocks noEditPoints="1"/>
          </p:cNvSpPr>
          <p:nvPr/>
        </p:nvSpPr>
        <p:spPr bwMode="auto">
          <a:xfrm>
            <a:off x="2280878" y="3668627"/>
            <a:ext cx="1547283" cy="1548793"/>
          </a:xfrm>
          <a:custGeom>
            <a:avLst/>
            <a:gdLst>
              <a:gd name="T0" fmla="*/ 435 w 727"/>
              <a:gd name="T1" fmla="*/ 721 h 727"/>
              <a:gd name="T2" fmla="*/ 479 w 727"/>
              <a:gd name="T3" fmla="*/ 645 h 727"/>
              <a:gd name="T4" fmla="*/ 564 w 727"/>
              <a:gd name="T5" fmla="*/ 668 h 727"/>
              <a:gd name="T6" fmla="*/ 577 w 727"/>
              <a:gd name="T7" fmla="*/ 581 h 727"/>
              <a:gd name="T8" fmla="*/ 668 w 727"/>
              <a:gd name="T9" fmla="*/ 566 h 727"/>
              <a:gd name="T10" fmla="*/ 645 w 727"/>
              <a:gd name="T11" fmla="*/ 481 h 727"/>
              <a:gd name="T12" fmla="*/ 721 w 727"/>
              <a:gd name="T13" fmla="*/ 436 h 727"/>
              <a:gd name="T14" fmla="*/ 668 w 727"/>
              <a:gd name="T15" fmla="*/ 366 h 727"/>
              <a:gd name="T16" fmla="*/ 721 w 727"/>
              <a:gd name="T17" fmla="*/ 292 h 727"/>
              <a:gd name="T18" fmla="*/ 645 w 727"/>
              <a:gd name="T19" fmla="*/ 247 h 727"/>
              <a:gd name="T20" fmla="*/ 668 w 727"/>
              <a:gd name="T21" fmla="*/ 162 h 727"/>
              <a:gd name="T22" fmla="*/ 581 w 727"/>
              <a:gd name="T23" fmla="*/ 150 h 727"/>
              <a:gd name="T24" fmla="*/ 566 w 727"/>
              <a:gd name="T25" fmla="*/ 59 h 727"/>
              <a:gd name="T26" fmla="*/ 481 w 727"/>
              <a:gd name="T27" fmla="*/ 82 h 727"/>
              <a:gd name="T28" fmla="*/ 436 w 727"/>
              <a:gd name="T29" fmla="*/ 6 h 727"/>
              <a:gd name="T30" fmla="*/ 366 w 727"/>
              <a:gd name="T31" fmla="*/ 58 h 727"/>
              <a:gd name="T32" fmla="*/ 292 w 727"/>
              <a:gd name="T33" fmla="*/ 6 h 727"/>
              <a:gd name="T34" fmla="*/ 247 w 727"/>
              <a:gd name="T35" fmla="*/ 81 h 727"/>
              <a:gd name="T36" fmla="*/ 162 w 727"/>
              <a:gd name="T37" fmla="*/ 59 h 727"/>
              <a:gd name="T38" fmla="*/ 150 w 727"/>
              <a:gd name="T39" fmla="*/ 146 h 727"/>
              <a:gd name="T40" fmla="*/ 59 w 727"/>
              <a:gd name="T41" fmla="*/ 161 h 727"/>
              <a:gd name="T42" fmla="*/ 82 w 727"/>
              <a:gd name="T43" fmla="*/ 246 h 727"/>
              <a:gd name="T44" fmla="*/ 6 w 727"/>
              <a:gd name="T45" fmla="*/ 290 h 727"/>
              <a:gd name="T46" fmla="*/ 59 w 727"/>
              <a:gd name="T47" fmla="*/ 361 h 727"/>
              <a:gd name="T48" fmla="*/ 6 w 727"/>
              <a:gd name="T49" fmla="*/ 435 h 727"/>
              <a:gd name="T50" fmla="*/ 82 w 727"/>
              <a:gd name="T51" fmla="*/ 479 h 727"/>
              <a:gd name="T52" fmla="*/ 59 w 727"/>
              <a:gd name="T53" fmla="*/ 564 h 727"/>
              <a:gd name="T54" fmla="*/ 146 w 727"/>
              <a:gd name="T55" fmla="*/ 577 h 727"/>
              <a:gd name="T56" fmla="*/ 161 w 727"/>
              <a:gd name="T57" fmla="*/ 667 h 727"/>
              <a:gd name="T58" fmla="*/ 246 w 727"/>
              <a:gd name="T59" fmla="*/ 645 h 727"/>
              <a:gd name="T60" fmla="*/ 290 w 727"/>
              <a:gd name="T61" fmla="*/ 721 h 727"/>
              <a:gd name="T62" fmla="*/ 361 w 727"/>
              <a:gd name="T63" fmla="*/ 668 h 727"/>
              <a:gd name="T64" fmla="*/ 246 w 727"/>
              <a:gd name="T65" fmla="*/ 566 h 727"/>
              <a:gd name="T66" fmla="*/ 481 w 727"/>
              <a:gd name="T67" fmla="*/ 160 h 727"/>
              <a:gd name="T68" fmla="*/ 246 w 727"/>
              <a:gd name="T69" fmla="*/ 566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7">
                <a:moveTo>
                  <a:pt x="404" y="665"/>
                </a:moveTo>
                <a:cubicBezTo>
                  <a:pt x="435" y="721"/>
                  <a:pt x="435" y="721"/>
                  <a:pt x="435" y="721"/>
                </a:cubicBezTo>
                <a:cubicBezTo>
                  <a:pt x="480" y="709"/>
                  <a:pt x="480" y="709"/>
                  <a:pt x="480" y="709"/>
                </a:cubicBezTo>
                <a:cubicBezTo>
                  <a:pt x="479" y="645"/>
                  <a:pt x="479" y="645"/>
                  <a:pt x="479" y="645"/>
                </a:cubicBezTo>
                <a:cubicBezTo>
                  <a:pt x="491" y="640"/>
                  <a:pt x="503" y="634"/>
                  <a:pt x="514" y="628"/>
                </a:cubicBezTo>
                <a:cubicBezTo>
                  <a:pt x="564" y="668"/>
                  <a:pt x="564" y="668"/>
                  <a:pt x="564" y="668"/>
                </a:cubicBezTo>
                <a:cubicBezTo>
                  <a:pt x="601" y="640"/>
                  <a:pt x="601" y="640"/>
                  <a:pt x="601" y="640"/>
                </a:cubicBezTo>
                <a:cubicBezTo>
                  <a:pt x="577" y="581"/>
                  <a:pt x="577" y="581"/>
                  <a:pt x="577" y="581"/>
                </a:cubicBezTo>
                <a:cubicBezTo>
                  <a:pt x="587" y="571"/>
                  <a:pt x="597" y="560"/>
                  <a:pt x="605" y="548"/>
                </a:cubicBezTo>
                <a:cubicBezTo>
                  <a:pt x="668" y="566"/>
                  <a:pt x="668" y="566"/>
                  <a:pt x="668" y="566"/>
                </a:cubicBezTo>
                <a:cubicBezTo>
                  <a:pt x="691" y="526"/>
                  <a:pt x="691" y="526"/>
                  <a:pt x="691" y="526"/>
                </a:cubicBezTo>
                <a:cubicBezTo>
                  <a:pt x="645" y="481"/>
                  <a:pt x="645" y="481"/>
                  <a:pt x="645" y="481"/>
                </a:cubicBezTo>
                <a:cubicBezTo>
                  <a:pt x="650" y="468"/>
                  <a:pt x="654" y="456"/>
                  <a:pt x="657" y="444"/>
                </a:cubicBezTo>
                <a:cubicBezTo>
                  <a:pt x="721" y="436"/>
                  <a:pt x="721" y="436"/>
                  <a:pt x="721" y="436"/>
                </a:cubicBezTo>
                <a:cubicBezTo>
                  <a:pt x="727" y="390"/>
                  <a:pt x="727" y="390"/>
                  <a:pt x="727" y="390"/>
                </a:cubicBezTo>
                <a:cubicBezTo>
                  <a:pt x="668" y="366"/>
                  <a:pt x="668" y="366"/>
                  <a:pt x="668" y="366"/>
                </a:cubicBezTo>
                <a:cubicBezTo>
                  <a:pt x="668" y="352"/>
                  <a:pt x="667" y="337"/>
                  <a:pt x="666" y="323"/>
                </a:cubicBezTo>
                <a:cubicBezTo>
                  <a:pt x="721" y="292"/>
                  <a:pt x="721" y="292"/>
                  <a:pt x="721" y="292"/>
                </a:cubicBezTo>
                <a:cubicBezTo>
                  <a:pt x="709" y="247"/>
                  <a:pt x="709" y="247"/>
                  <a:pt x="709" y="247"/>
                </a:cubicBezTo>
                <a:cubicBezTo>
                  <a:pt x="645" y="247"/>
                  <a:pt x="645" y="247"/>
                  <a:pt x="645" y="247"/>
                </a:cubicBezTo>
                <a:cubicBezTo>
                  <a:pt x="640" y="235"/>
                  <a:pt x="635" y="224"/>
                  <a:pt x="628" y="212"/>
                </a:cubicBezTo>
                <a:cubicBezTo>
                  <a:pt x="668" y="162"/>
                  <a:pt x="668" y="162"/>
                  <a:pt x="668" y="162"/>
                </a:cubicBezTo>
                <a:cubicBezTo>
                  <a:pt x="640" y="125"/>
                  <a:pt x="640" y="125"/>
                  <a:pt x="640" y="125"/>
                </a:cubicBezTo>
                <a:cubicBezTo>
                  <a:pt x="581" y="150"/>
                  <a:pt x="581" y="150"/>
                  <a:pt x="581" y="150"/>
                </a:cubicBezTo>
                <a:cubicBezTo>
                  <a:pt x="571" y="140"/>
                  <a:pt x="560" y="130"/>
                  <a:pt x="549" y="121"/>
                </a:cubicBezTo>
                <a:cubicBezTo>
                  <a:pt x="566" y="59"/>
                  <a:pt x="566" y="59"/>
                  <a:pt x="566" y="59"/>
                </a:cubicBezTo>
                <a:cubicBezTo>
                  <a:pt x="526" y="36"/>
                  <a:pt x="526" y="36"/>
                  <a:pt x="526" y="36"/>
                </a:cubicBezTo>
                <a:cubicBezTo>
                  <a:pt x="481" y="82"/>
                  <a:pt x="481" y="82"/>
                  <a:pt x="481" y="82"/>
                </a:cubicBezTo>
                <a:cubicBezTo>
                  <a:pt x="469" y="77"/>
                  <a:pt x="456" y="73"/>
                  <a:pt x="444" y="69"/>
                </a:cubicBezTo>
                <a:cubicBezTo>
                  <a:pt x="436" y="6"/>
                  <a:pt x="436" y="6"/>
                  <a:pt x="436" y="6"/>
                </a:cubicBezTo>
                <a:cubicBezTo>
                  <a:pt x="391" y="0"/>
                  <a:pt x="391" y="0"/>
                  <a:pt x="391" y="0"/>
                </a:cubicBezTo>
                <a:cubicBezTo>
                  <a:pt x="366" y="58"/>
                  <a:pt x="366" y="58"/>
                  <a:pt x="366" y="58"/>
                </a:cubicBezTo>
                <a:cubicBezTo>
                  <a:pt x="352" y="58"/>
                  <a:pt x="337" y="59"/>
                  <a:pt x="323" y="61"/>
                </a:cubicBezTo>
                <a:cubicBezTo>
                  <a:pt x="292" y="6"/>
                  <a:pt x="292" y="6"/>
                  <a:pt x="292" y="6"/>
                </a:cubicBezTo>
                <a:cubicBezTo>
                  <a:pt x="247" y="18"/>
                  <a:pt x="247" y="18"/>
                  <a:pt x="247" y="18"/>
                </a:cubicBezTo>
                <a:cubicBezTo>
                  <a:pt x="247" y="81"/>
                  <a:pt x="247" y="81"/>
                  <a:pt x="247" y="81"/>
                </a:cubicBezTo>
                <a:cubicBezTo>
                  <a:pt x="235" y="86"/>
                  <a:pt x="224" y="92"/>
                  <a:pt x="212" y="98"/>
                </a:cubicBezTo>
                <a:cubicBezTo>
                  <a:pt x="162" y="59"/>
                  <a:pt x="162" y="59"/>
                  <a:pt x="162" y="59"/>
                </a:cubicBezTo>
                <a:cubicBezTo>
                  <a:pt x="125" y="87"/>
                  <a:pt x="125" y="87"/>
                  <a:pt x="125" y="87"/>
                </a:cubicBezTo>
                <a:cubicBezTo>
                  <a:pt x="150" y="146"/>
                  <a:pt x="150" y="146"/>
                  <a:pt x="150" y="146"/>
                </a:cubicBezTo>
                <a:cubicBezTo>
                  <a:pt x="140" y="156"/>
                  <a:pt x="130" y="166"/>
                  <a:pt x="121" y="178"/>
                </a:cubicBezTo>
                <a:cubicBezTo>
                  <a:pt x="59" y="161"/>
                  <a:pt x="59" y="161"/>
                  <a:pt x="59" y="161"/>
                </a:cubicBezTo>
                <a:cubicBezTo>
                  <a:pt x="36" y="201"/>
                  <a:pt x="36" y="201"/>
                  <a:pt x="36" y="201"/>
                </a:cubicBezTo>
                <a:cubicBezTo>
                  <a:pt x="82" y="246"/>
                  <a:pt x="82" y="246"/>
                  <a:pt x="82" y="246"/>
                </a:cubicBezTo>
                <a:cubicBezTo>
                  <a:pt x="77" y="258"/>
                  <a:pt x="73" y="270"/>
                  <a:pt x="69" y="283"/>
                </a:cubicBezTo>
                <a:cubicBezTo>
                  <a:pt x="6" y="290"/>
                  <a:pt x="6" y="290"/>
                  <a:pt x="6" y="290"/>
                </a:cubicBezTo>
                <a:cubicBezTo>
                  <a:pt x="0" y="336"/>
                  <a:pt x="0" y="336"/>
                  <a:pt x="0" y="336"/>
                </a:cubicBezTo>
                <a:cubicBezTo>
                  <a:pt x="59" y="361"/>
                  <a:pt x="59" y="361"/>
                  <a:pt x="59" y="361"/>
                </a:cubicBezTo>
                <a:cubicBezTo>
                  <a:pt x="59" y="375"/>
                  <a:pt x="59" y="389"/>
                  <a:pt x="61" y="403"/>
                </a:cubicBezTo>
                <a:cubicBezTo>
                  <a:pt x="6" y="435"/>
                  <a:pt x="6" y="435"/>
                  <a:pt x="6" y="435"/>
                </a:cubicBezTo>
                <a:cubicBezTo>
                  <a:pt x="18" y="480"/>
                  <a:pt x="18" y="480"/>
                  <a:pt x="18" y="480"/>
                </a:cubicBezTo>
                <a:cubicBezTo>
                  <a:pt x="82" y="479"/>
                  <a:pt x="82" y="479"/>
                  <a:pt x="82" y="479"/>
                </a:cubicBezTo>
                <a:cubicBezTo>
                  <a:pt x="87" y="491"/>
                  <a:pt x="92" y="503"/>
                  <a:pt x="99" y="514"/>
                </a:cubicBezTo>
                <a:cubicBezTo>
                  <a:pt x="59" y="564"/>
                  <a:pt x="59" y="564"/>
                  <a:pt x="59" y="564"/>
                </a:cubicBezTo>
                <a:cubicBezTo>
                  <a:pt x="87" y="601"/>
                  <a:pt x="87" y="601"/>
                  <a:pt x="87" y="601"/>
                </a:cubicBezTo>
                <a:cubicBezTo>
                  <a:pt x="146" y="577"/>
                  <a:pt x="146" y="577"/>
                  <a:pt x="146" y="577"/>
                </a:cubicBezTo>
                <a:cubicBezTo>
                  <a:pt x="156" y="587"/>
                  <a:pt x="167" y="596"/>
                  <a:pt x="178" y="605"/>
                </a:cubicBezTo>
                <a:cubicBezTo>
                  <a:pt x="161" y="667"/>
                  <a:pt x="161" y="667"/>
                  <a:pt x="161" y="667"/>
                </a:cubicBezTo>
                <a:cubicBezTo>
                  <a:pt x="201" y="691"/>
                  <a:pt x="201" y="691"/>
                  <a:pt x="201" y="691"/>
                </a:cubicBezTo>
                <a:cubicBezTo>
                  <a:pt x="246" y="645"/>
                  <a:pt x="246" y="645"/>
                  <a:pt x="246" y="645"/>
                </a:cubicBezTo>
                <a:cubicBezTo>
                  <a:pt x="258" y="650"/>
                  <a:pt x="271" y="654"/>
                  <a:pt x="283" y="657"/>
                </a:cubicBezTo>
                <a:cubicBezTo>
                  <a:pt x="290" y="721"/>
                  <a:pt x="290" y="721"/>
                  <a:pt x="290" y="721"/>
                </a:cubicBezTo>
                <a:cubicBezTo>
                  <a:pt x="336" y="727"/>
                  <a:pt x="336" y="727"/>
                  <a:pt x="336" y="727"/>
                </a:cubicBezTo>
                <a:cubicBezTo>
                  <a:pt x="361" y="668"/>
                  <a:pt x="361" y="668"/>
                  <a:pt x="361" y="668"/>
                </a:cubicBezTo>
                <a:cubicBezTo>
                  <a:pt x="375" y="668"/>
                  <a:pt x="389" y="667"/>
                  <a:pt x="404" y="665"/>
                </a:cubicBezTo>
                <a:close/>
                <a:moveTo>
                  <a:pt x="246" y="566"/>
                </a:moveTo>
                <a:cubicBezTo>
                  <a:pt x="134" y="501"/>
                  <a:pt x="96" y="358"/>
                  <a:pt x="160" y="246"/>
                </a:cubicBezTo>
                <a:cubicBezTo>
                  <a:pt x="225" y="134"/>
                  <a:pt x="369" y="95"/>
                  <a:pt x="481" y="160"/>
                </a:cubicBezTo>
                <a:cubicBezTo>
                  <a:pt x="593" y="225"/>
                  <a:pt x="631" y="368"/>
                  <a:pt x="566" y="481"/>
                </a:cubicBezTo>
                <a:cubicBezTo>
                  <a:pt x="502" y="593"/>
                  <a:pt x="358" y="631"/>
                  <a:pt x="246" y="566"/>
                </a:cubicBezTo>
                <a:close/>
              </a:path>
            </a:pathLst>
          </a:custGeom>
          <a:solidFill>
            <a:schemeClr val="tx2"/>
          </a:solidFill>
          <a:ln>
            <a:noFill/>
          </a:ln>
          <a:effectLs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4" name="Freeform 24">
            <a:extLst>
              <a:ext uri="{FF2B5EF4-FFF2-40B4-BE49-F238E27FC236}">
                <a16:creationId xmlns:a16="http://schemas.microsoft.com/office/drawing/2014/main" id="{319DCEB5-50BF-435D-881D-068528A557D0}"/>
              </a:ext>
              <a:ext uri="{C183D7F6-B498-43B3-948B-1728B52AA6E4}">
                <adec:decorative xmlns:adec="http://schemas.microsoft.com/office/drawing/2017/decorative" val="1"/>
              </a:ext>
            </a:extLst>
          </p:cNvPr>
          <p:cNvSpPr>
            <a:spLocks noEditPoints="1"/>
          </p:cNvSpPr>
          <p:nvPr/>
        </p:nvSpPr>
        <p:spPr bwMode="auto">
          <a:xfrm>
            <a:off x="1216648" y="2359853"/>
            <a:ext cx="1547283" cy="1550301"/>
          </a:xfrm>
          <a:custGeom>
            <a:avLst/>
            <a:gdLst>
              <a:gd name="T0" fmla="*/ 435 w 727"/>
              <a:gd name="T1" fmla="*/ 722 h 728"/>
              <a:gd name="T2" fmla="*/ 479 w 727"/>
              <a:gd name="T3" fmla="*/ 646 h 728"/>
              <a:gd name="T4" fmla="*/ 565 w 727"/>
              <a:gd name="T5" fmla="*/ 668 h 728"/>
              <a:gd name="T6" fmla="*/ 577 w 727"/>
              <a:gd name="T7" fmla="*/ 582 h 728"/>
              <a:gd name="T8" fmla="*/ 668 w 727"/>
              <a:gd name="T9" fmla="*/ 567 h 728"/>
              <a:gd name="T10" fmla="*/ 645 w 727"/>
              <a:gd name="T11" fmla="*/ 481 h 728"/>
              <a:gd name="T12" fmla="*/ 721 w 727"/>
              <a:gd name="T13" fmla="*/ 437 h 728"/>
              <a:gd name="T14" fmla="*/ 668 w 727"/>
              <a:gd name="T15" fmla="*/ 367 h 728"/>
              <a:gd name="T16" fmla="*/ 721 w 727"/>
              <a:gd name="T17" fmla="*/ 293 h 728"/>
              <a:gd name="T18" fmla="*/ 645 w 727"/>
              <a:gd name="T19" fmla="*/ 248 h 728"/>
              <a:gd name="T20" fmla="*/ 668 w 727"/>
              <a:gd name="T21" fmla="*/ 163 h 728"/>
              <a:gd name="T22" fmla="*/ 581 w 727"/>
              <a:gd name="T23" fmla="*/ 151 h 728"/>
              <a:gd name="T24" fmla="*/ 566 w 727"/>
              <a:gd name="T25" fmla="*/ 60 h 728"/>
              <a:gd name="T26" fmla="*/ 481 w 727"/>
              <a:gd name="T27" fmla="*/ 83 h 728"/>
              <a:gd name="T28" fmla="*/ 436 w 727"/>
              <a:gd name="T29" fmla="*/ 7 h 728"/>
              <a:gd name="T30" fmla="*/ 366 w 727"/>
              <a:gd name="T31" fmla="*/ 59 h 728"/>
              <a:gd name="T32" fmla="*/ 292 w 727"/>
              <a:gd name="T33" fmla="*/ 7 h 728"/>
              <a:gd name="T34" fmla="*/ 247 w 727"/>
              <a:gd name="T35" fmla="*/ 82 h 728"/>
              <a:gd name="T36" fmla="*/ 162 w 727"/>
              <a:gd name="T37" fmla="*/ 60 h 728"/>
              <a:gd name="T38" fmla="*/ 150 w 727"/>
              <a:gd name="T39" fmla="*/ 147 h 728"/>
              <a:gd name="T40" fmla="*/ 59 w 727"/>
              <a:gd name="T41" fmla="*/ 162 h 728"/>
              <a:gd name="T42" fmla="*/ 82 w 727"/>
              <a:gd name="T43" fmla="*/ 247 h 728"/>
              <a:gd name="T44" fmla="*/ 6 w 727"/>
              <a:gd name="T45" fmla="*/ 291 h 728"/>
              <a:gd name="T46" fmla="*/ 59 w 727"/>
              <a:gd name="T47" fmla="*/ 361 h 728"/>
              <a:gd name="T48" fmla="*/ 6 w 727"/>
              <a:gd name="T49" fmla="*/ 436 h 728"/>
              <a:gd name="T50" fmla="*/ 82 w 727"/>
              <a:gd name="T51" fmla="*/ 480 h 728"/>
              <a:gd name="T52" fmla="*/ 59 w 727"/>
              <a:gd name="T53" fmla="*/ 565 h 728"/>
              <a:gd name="T54" fmla="*/ 146 w 727"/>
              <a:gd name="T55" fmla="*/ 578 h 728"/>
              <a:gd name="T56" fmla="*/ 161 w 727"/>
              <a:gd name="T57" fmla="*/ 668 h 728"/>
              <a:gd name="T58" fmla="*/ 246 w 727"/>
              <a:gd name="T59" fmla="*/ 645 h 728"/>
              <a:gd name="T60" fmla="*/ 290 w 727"/>
              <a:gd name="T61" fmla="*/ 721 h 728"/>
              <a:gd name="T62" fmla="*/ 361 w 727"/>
              <a:gd name="T63" fmla="*/ 669 h 728"/>
              <a:gd name="T64" fmla="*/ 246 w 727"/>
              <a:gd name="T65" fmla="*/ 567 h 728"/>
              <a:gd name="T66" fmla="*/ 481 w 727"/>
              <a:gd name="T67" fmla="*/ 161 h 728"/>
              <a:gd name="T68" fmla="*/ 246 w 727"/>
              <a:gd name="T69" fmla="*/ 56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7" h="728">
                <a:moveTo>
                  <a:pt x="404" y="666"/>
                </a:moveTo>
                <a:cubicBezTo>
                  <a:pt x="435" y="722"/>
                  <a:pt x="435" y="722"/>
                  <a:pt x="435" y="722"/>
                </a:cubicBezTo>
                <a:cubicBezTo>
                  <a:pt x="480" y="710"/>
                  <a:pt x="480" y="710"/>
                  <a:pt x="480" y="710"/>
                </a:cubicBezTo>
                <a:cubicBezTo>
                  <a:pt x="479" y="646"/>
                  <a:pt x="479" y="646"/>
                  <a:pt x="479" y="646"/>
                </a:cubicBezTo>
                <a:cubicBezTo>
                  <a:pt x="491" y="641"/>
                  <a:pt x="503" y="635"/>
                  <a:pt x="514" y="629"/>
                </a:cubicBezTo>
                <a:cubicBezTo>
                  <a:pt x="565" y="668"/>
                  <a:pt x="565" y="668"/>
                  <a:pt x="565" y="668"/>
                </a:cubicBezTo>
                <a:cubicBezTo>
                  <a:pt x="601" y="640"/>
                  <a:pt x="601" y="640"/>
                  <a:pt x="601" y="640"/>
                </a:cubicBezTo>
                <a:cubicBezTo>
                  <a:pt x="577" y="582"/>
                  <a:pt x="577" y="582"/>
                  <a:pt x="577" y="582"/>
                </a:cubicBezTo>
                <a:cubicBezTo>
                  <a:pt x="587" y="572"/>
                  <a:pt x="597" y="561"/>
                  <a:pt x="605" y="549"/>
                </a:cubicBezTo>
                <a:cubicBezTo>
                  <a:pt x="668" y="567"/>
                  <a:pt x="668" y="567"/>
                  <a:pt x="668" y="567"/>
                </a:cubicBezTo>
                <a:cubicBezTo>
                  <a:pt x="691" y="527"/>
                  <a:pt x="691" y="527"/>
                  <a:pt x="691" y="527"/>
                </a:cubicBezTo>
                <a:cubicBezTo>
                  <a:pt x="645" y="481"/>
                  <a:pt x="645" y="481"/>
                  <a:pt x="645" y="481"/>
                </a:cubicBezTo>
                <a:cubicBezTo>
                  <a:pt x="650" y="469"/>
                  <a:pt x="654" y="457"/>
                  <a:pt x="657" y="445"/>
                </a:cubicBezTo>
                <a:cubicBezTo>
                  <a:pt x="721" y="437"/>
                  <a:pt x="721" y="437"/>
                  <a:pt x="721" y="437"/>
                </a:cubicBezTo>
                <a:cubicBezTo>
                  <a:pt x="727" y="391"/>
                  <a:pt x="727" y="391"/>
                  <a:pt x="727" y="391"/>
                </a:cubicBezTo>
                <a:cubicBezTo>
                  <a:pt x="668" y="367"/>
                  <a:pt x="668" y="367"/>
                  <a:pt x="668" y="367"/>
                </a:cubicBezTo>
                <a:cubicBezTo>
                  <a:pt x="668" y="352"/>
                  <a:pt x="667" y="338"/>
                  <a:pt x="666" y="324"/>
                </a:cubicBezTo>
                <a:cubicBezTo>
                  <a:pt x="721" y="293"/>
                  <a:pt x="721" y="293"/>
                  <a:pt x="721" y="293"/>
                </a:cubicBezTo>
                <a:cubicBezTo>
                  <a:pt x="709" y="248"/>
                  <a:pt x="709" y="248"/>
                  <a:pt x="709" y="248"/>
                </a:cubicBezTo>
                <a:cubicBezTo>
                  <a:pt x="645" y="248"/>
                  <a:pt x="645" y="248"/>
                  <a:pt x="645" y="248"/>
                </a:cubicBezTo>
                <a:cubicBezTo>
                  <a:pt x="640" y="236"/>
                  <a:pt x="635" y="224"/>
                  <a:pt x="628" y="213"/>
                </a:cubicBezTo>
                <a:cubicBezTo>
                  <a:pt x="668" y="163"/>
                  <a:pt x="668" y="163"/>
                  <a:pt x="668" y="163"/>
                </a:cubicBezTo>
                <a:cubicBezTo>
                  <a:pt x="640" y="126"/>
                  <a:pt x="640" y="126"/>
                  <a:pt x="640" y="126"/>
                </a:cubicBezTo>
                <a:cubicBezTo>
                  <a:pt x="581" y="151"/>
                  <a:pt x="581" y="151"/>
                  <a:pt x="581" y="151"/>
                </a:cubicBezTo>
                <a:cubicBezTo>
                  <a:pt x="571" y="140"/>
                  <a:pt x="560" y="131"/>
                  <a:pt x="549" y="122"/>
                </a:cubicBezTo>
                <a:cubicBezTo>
                  <a:pt x="566" y="60"/>
                  <a:pt x="566" y="60"/>
                  <a:pt x="566" y="60"/>
                </a:cubicBezTo>
                <a:cubicBezTo>
                  <a:pt x="526" y="37"/>
                  <a:pt x="526" y="37"/>
                  <a:pt x="526" y="37"/>
                </a:cubicBezTo>
                <a:cubicBezTo>
                  <a:pt x="481" y="83"/>
                  <a:pt x="481" y="83"/>
                  <a:pt x="481" y="83"/>
                </a:cubicBezTo>
                <a:cubicBezTo>
                  <a:pt x="469" y="78"/>
                  <a:pt x="456" y="74"/>
                  <a:pt x="444" y="70"/>
                </a:cubicBezTo>
                <a:cubicBezTo>
                  <a:pt x="436" y="7"/>
                  <a:pt x="436" y="7"/>
                  <a:pt x="436" y="7"/>
                </a:cubicBezTo>
                <a:cubicBezTo>
                  <a:pt x="391" y="0"/>
                  <a:pt x="391" y="0"/>
                  <a:pt x="391" y="0"/>
                </a:cubicBezTo>
                <a:cubicBezTo>
                  <a:pt x="366" y="59"/>
                  <a:pt x="366" y="59"/>
                  <a:pt x="366" y="59"/>
                </a:cubicBezTo>
                <a:cubicBezTo>
                  <a:pt x="352" y="59"/>
                  <a:pt x="338" y="60"/>
                  <a:pt x="323" y="62"/>
                </a:cubicBezTo>
                <a:cubicBezTo>
                  <a:pt x="292" y="7"/>
                  <a:pt x="292" y="7"/>
                  <a:pt x="292" y="7"/>
                </a:cubicBezTo>
                <a:cubicBezTo>
                  <a:pt x="247" y="18"/>
                  <a:pt x="247" y="18"/>
                  <a:pt x="247" y="18"/>
                </a:cubicBezTo>
                <a:cubicBezTo>
                  <a:pt x="247" y="82"/>
                  <a:pt x="247" y="82"/>
                  <a:pt x="247" y="82"/>
                </a:cubicBezTo>
                <a:cubicBezTo>
                  <a:pt x="236" y="87"/>
                  <a:pt x="224" y="93"/>
                  <a:pt x="212" y="99"/>
                </a:cubicBezTo>
                <a:cubicBezTo>
                  <a:pt x="162" y="60"/>
                  <a:pt x="162" y="60"/>
                  <a:pt x="162" y="60"/>
                </a:cubicBezTo>
                <a:cubicBezTo>
                  <a:pt x="125" y="88"/>
                  <a:pt x="125" y="88"/>
                  <a:pt x="125" y="88"/>
                </a:cubicBezTo>
                <a:cubicBezTo>
                  <a:pt x="150" y="147"/>
                  <a:pt x="150" y="147"/>
                  <a:pt x="150" y="147"/>
                </a:cubicBezTo>
                <a:cubicBezTo>
                  <a:pt x="140" y="157"/>
                  <a:pt x="130" y="167"/>
                  <a:pt x="121" y="179"/>
                </a:cubicBezTo>
                <a:cubicBezTo>
                  <a:pt x="59" y="162"/>
                  <a:pt x="59" y="162"/>
                  <a:pt x="59" y="162"/>
                </a:cubicBezTo>
                <a:cubicBezTo>
                  <a:pt x="36" y="202"/>
                  <a:pt x="36" y="202"/>
                  <a:pt x="36" y="202"/>
                </a:cubicBezTo>
                <a:cubicBezTo>
                  <a:pt x="82" y="247"/>
                  <a:pt x="82" y="247"/>
                  <a:pt x="82" y="247"/>
                </a:cubicBezTo>
                <a:cubicBezTo>
                  <a:pt x="77" y="259"/>
                  <a:pt x="73" y="271"/>
                  <a:pt x="69" y="284"/>
                </a:cubicBezTo>
                <a:cubicBezTo>
                  <a:pt x="6" y="291"/>
                  <a:pt x="6" y="291"/>
                  <a:pt x="6" y="291"/>
                </a:cubicBezTo>
                <a:cubicBezTo>
                  <a:pt x="0" y="337"/>
                  <a:pt x="0" y="337"/>
                  <a:pt x="0" y="337"/>
                </a:cubicBezTo>
                <a:cubicBezTo>
                  <a:pt x="59" y="361"/>
                  <a:pt x="59" y="361"/>
                  <a:pt x="59" y="361"/>
                </a:cubicBezTo>
                <a:cubicBezTo>
                  <a:pt x="59" y="376"/>
                  <a:pt x="59" y="390"/>
                  <a:pt x="61" y="404"/>
                </a:cubicBezTo>
                <a:cubicBezTo>
                  <a:pt x="6" y="436"/>
                  <a:pt x="6" y="436"/>
                  <a:pt x="6" y="436"/>
                </a:cubicBezTo>
                <a:cubicBezTo>
                  <a:pt x="18" y="481"/>
                  <a:pt x="18" y="481"/>
                  <a:pt x="18" y="481"/>
                </a:cubicBezTo>
                <a:cubicBezTo>
                  <a:pt x="82" y="480"/>
                  <a:pt x="82" y="480"/>
                  <a:pt x="82" y="480"/>
                </a:cubicBezTo>
                <a:cubicBezTo>
                  <a:pt x="87" y="492"/>
                  <a:pt x="92" y="504"/>
                  <a:pt x="99" y="515"/>
                </a:cubicBezTo>
                <a:cubicBezTo>
                  <a:pt x="59" y="565"/>
                  <a:pt x="59" y="565"/>
                  <a:pt x="59" y="565"/>
                </a:cubicBezTo>
                <a:cubicBezTo>
                  <a:pt x="87" y="602"/>
                  <a:pt x="87" y="602"/>
                  <a:pt x="87" y="602"/>
                </a:cubicBezTo>
                <a:cubicBezTo>
                  <a:pt x="146" y="578"/>
                  <a:pt x="146" y="578"/>
                  <a:pt x="146" y="578"/>
                </a:cubicBezTo>
                <a:cubicBezTo>
                  <a:pt x="156" y="588"/>
                  <a:pt x="167" y="597"/>
                  <a:pt x="178" y="606"/>
                </a:cubicBezTo>
                <a:cubicBezTo>
                  <a:pt x="161" y="668"/>
                  <a:pt x="161" y="668"/>
                  <a:pt x="161" y="668"/>
                </a:cubicBezTo>
                <a:cubicBezTo>
                  <a:pt x="201" y="691"/>
                  <a:pt x="201" y="691"/>
                  <a:pt x="201" y="691"/>
                </a:cubicBezTo>
                <a:cubicBezTo>
                  <a:pt x="246" y="645"/>
                  <a:pt x="246" y="645"/>
                  <a:pt x="246" y="645"/>
                </a:cubicBezTo>
                <a:cubicBezTo>
                  <a:pt x="258" y="650"/>
                  <a:pt x="271" y="655"/>
                  <a:pt x="283" y="658"/>
                </a:cubicBezTo>
                <a:cubicBezTo>
                  <a:pt x="290" y="721"/>
                  <a:pt x="290" y="721"/>
                  <a:pt x="290" y="721"/>
                </a:cubicBezTo>
                <a:cubicBezTo>
                  <a:pt x="336" y="728"/>
                  <a:pt x="336" y="728"/>
                  <a:pt x="336" y="728"/>
                </a:cubicBezTo>
                <a:cubicBezTo>
                  <a:pt x="361" y="669"/>
                  <a:pt x="361" y="669"/>
                  <a:pt x="361" y="669"/>
                </a:cubicBezTo>
                <a:cubicBezTo>
                  <a:pt x="375" y="669"/>
                  <a:pt x="389" y="668"/>
                  <a:pt x="404" y="666"/>
                </a:cubicBezTo>
                <a:close/>
                <a:moveTo>
                  <a:pt x="246" y="567"/>
                </a:moveTo>
                <a:cubicBezTo>
                  <a:pt x="134" y="502"/>
                  <a:pt x="96" y="359"/>
                  <a:pt x="161" y="247"/>
                </a:cubicBezTo>
                <a:cubicBezTo>
                  <a:pt x="225" y="135"/>
                  <a:pt x="369" y="96"/>
                  <a:pt x="481" y="161"/>
                </a:cubicBezTo>
                <a:cubicBezTo>
                  <a:pt x="593" y="226"/>
                  <a:pt x="631" y="369"/>
                  <a:pt x="566" y="481"/>
                </a:cubicBezTo>
                <a:cubicBezTo>
                  <a:pt x="502" y="594"/>
                  <a:pt x="358" y="632"/>
                  <a:pt x="246" y="567"/>
                </a:cubicBezTo>
                <a:close/>
              </a:path>
            </a:pathLst>
          </a:custGeom>
          <a:solidFill>
            <a:schemeClr val="tx2"/>
          </a:solidFill>
          <a:ln>
            <a:noFill/>
          </a:ln>
          <a:effectLs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5" name="Freeform 26">
            <a:extLst>
              <a:ext uri="{FF2B5EF4-FFF2-40B4-BE49-F238E27FC236}">
                <a16:creationId xmlns:a16="http://schemas.microsoft.com/office/drawing/2014/main" id="{76DDF9C6-F991-4FB2-BA03-3A99EC17ADD9}"/>
              </a:ext>
              <a:ext uri="{C183D7F6-B498-43B3-948B-1728B52AA6E4}">
                <adec:decorative xmlns:adec="http://schemas.microsoft.com/office/drawing/2017/decorative" val="1"/>
              </a:ext>
            </a:extLst>
          </p:cNvPr>
          <p:cNvSpPr>
            <a:spLocks noEditPoints="1"/>
          </p:cNvSpPr>
          <p:nvPr/>
        </p:nvSpPr>
        <p:spPr bwMode="auto">
          <a:xfrm>
            <a:off x="907190" y="3946383"/>
            <a:ext cx="1203107" cy="1204617"/>
          </a:xfrm>
          <a:custGeom>
            <a:avLst/>
            <a:gdLst>
              <a:gd name="T0" fmla="*/ 269 w 565"/>
              <a:gd name="T1" fmla="*/ 0 h 566"/>
              <a:gd name="T2" fmla="*/ 226 w 565"/>
              <a:gd name="T3" fmla="*/ 53 h 566"/>
              <a:gd name="T4" fmla="*/ 160 w 565"/>
              <a:gd name="T5" fmla="*/ 27 h 566"/>
              <a:gd name="T6" fmla="*/ 141 w 565"/>
              <a:gd name="T7" fmla="*/ 93 h 566"/>
              <a:gd name="T8" fmla="*/ 73 w 565"/>
              <a:gd name="T9" fmla="*/ 92 h 566"/>
              <a:gd name="T10" fmla="*/ 80 w 565"/>
              <a:gd name="T11" fmla="*/ 160 h 566"/>
              <a:gd name="T12" fmla="*/ 14 w 565"/>
              <a:gd name="T13" fmla="*/ 188 h 566"/>
              <a:gd name="T14" fmla="*/ 48 w 565"/>
              <a:gd name="T15" fmla="*/ 248 h 566"/>
              <a:gd name="T16" fmla="*/ 0 w 565"/>
              <a:gd name="T17" fmla="*/ 296 h 566"/>
              <a:gd name="T18" fmla="*/ 53 w 565"/>
              <a:gd name="T19" fmla="*/ 339 h 566"/>
              <a:gd name="T20" fmla="*/ 27 w 565"/>
              <a:gd name="T21" fmla="*/ 405 h 566"/>
              <a:gd name="T22" fmla="*/ 93 w 565"/>
              <a:gd name="T23" fmla="*/ 424 h 566"/>
              <a:gd name="T24" fmla="*/ 92 w 565"/>
              <a:gd name="T25" fmla="*/ 492 h 566"/>
              <a:gd name="T26" fmla="*/ 160 w 565"/>
              <a:gd name="T27" fmla="*/ 485 h 566"/>
              <a:gd name="T28" fmla="*/ 188 w 565"/>
              <a:gd name="T29" fmla="*/ 550 h 566"/>
              <a:gd name="T30" fmla="*/ 248 w 565"/>
              <a:gd name="T31" fmla="*/ 517 h 566"/>
              <a:gd name="T32" fmla="*/ 296 w 565"/>
              <a:gd name="T33" fmla="*/ 566 h 566"/>
              <a:gd name="T34" fmla="*/ 339 w 565"/>
              <a:gd name="T35" fmla="*/ 513 h 566"/>
              <a:gd name="T36" fmla="*/ 405 w 565"/>
              <a:gd name="T37" fmla="*/ 538 h 566"/>
              <a:gd name="T38" fmla="*/ 424 w 565"/>
              <a:gd name="T39" fmla="*/ 473 h 566"/>
              <a:gd name="T40" fmla="*/ 492 w 565"/>
              <a:gd name="T41" fmla="*/ 473 h 566"/>
              <a:gd name="T42" fmla="*/ 485 w 565"/>
              <a:gd name="T43" fmla="*/ 405 h 566"/>
              <a:gd name="T44" fmla="*/ 550 w 565"/>
              <a:gd name="T45" fmla="*/ 377 h 566"/>
              <a:gd name="T46" fmla="*/ 517 w 565"/>
              <a:gd name="T47" fmla="*/ 317 h 566"/>
              <a:gd name="T48" fmla="*/ 565 w 565"/>
              <a:gd name="T49" fmla="*/ 269 h 566"/>
              <a:gd name="T50" fmla="*/ 512 w 565"/>
              <a:gd name="T51" fmla="*/ 226 h 566"/>
              <a:gd name="T52" fmla="*/ 538 w 565"/>
              <a:gd name="T53" fmla="*/ 160 h 566"/>
              <a:gd name="T54" fmla="*/ 472 w 565"/>
              <a:gd name="T55" fmla="*/ 141 h 566"/>
              <a:gd name="T56" fmla="*/ 473 w 565"/>
              <a:gd name="T57" fmla="*/ 73 h 566"/>
              <a:gd name="T58" fmla="*/ 405 w 565"/>
              <a:gd name="T59" fmla="*/ 80 h 566"/>
              <a:gd name="T60" fmla="*/ 377 w 565"/>
              <a:gd name="T61" fmla="*/ 15 h 566"/>
              <a:gd name="T62" fmla="*/ 317 w 565"/>
              <a:gd name="T63" fmla="*/ 48 h 566"/>
              <a:gd name="T64" fmla="*/ 328 w 565"/>
              <a:gd name="T65" fmla="*/ 121 h 566"/>
              <a:gd name="T66" fmla="*/ 237 w 565"/>
              <a:gd name="T67" fmla="*/ 445 h 566"/>
              <a:gd name="T68" fmla="*/ 328 w 565"/>
              <a:gd name="T69" fmla="*/ 12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5" h="566">
                <a:moveTo>
                  <a:pt x="287" y="46"/>
                </a:moveTo>
                <a:cubicBezTo>
                  <a:pt x="269" y="0"/>
                  <a:pt x="269" y="0"/>
                  <a:pt x="269" y="0"/>
                </a:cubicBezTo>
                <a:cubicBezTo>
                  <a:pt x="233" y="4"/>
                  <a:pt x="233" y="4"/>
                  <a:pt x="233" y="4"/>
                </a:cubicBezTo>
                <a:cubicBezTo>
                  <a:pt x="226" y="53"/>
                  <a:pt x="226" y="53"/>
                  <a:pt x="226" y="53"/>
                </a:cubicBezTo>
                <a:cubicBezTo>
                  <a:pt x="215" y="55"/>
                  <a:pt x="205" y="59"/>
                  <a:pt x="194" y="63"/>
                </a:cubicBezTo>
                <a:cubicBezTo>
                  <a:pt x="160" y="27"/>
                  <a:pt x="160" y="27"/>
                  <a:pt x="160" y="27"/>
                </a:cubicBezTo>
                <a:cubicBezTo>
                  <a:pt x="129" y="45"/>
                  <a:pt x="129" y="45"/>
                  <a:pt x="129" y="45"/>
                </a:cubicBezTo>
                <a:cubicBezTo>
                  <a:pt x="141" y="93"/>
                  <a:pt x="141" y="93"/>
                  <a:pt x="141" y="93"/>
                </a:cubicBezTo>
                <a:cubicBezTo>
                  <a:pt x="133" y="99"/>
                  <a:pt x="125" y="105"/>
                  <a:pt x="118" y="112"/>
                </a:cubicBezTo>
                <a:cubicBezTo>
                  <a:pt x="73" y="92"/>
                  <a:pt x="73" y="92"/>
                  <a:pt x="73" y="92"/>
                </a:cubicBezTo>
                <a:cubicBezTo>
                  <a:pt x="50" y="120"/>
                  <a:pt x="50" y="120"/>
                  <a:pt x="50" y="120"/>
                </a:cubicBezTo>
                <a:cubicBezTo>
                  <a:pt x="80" y="160"/>
                  <a:pt x="80" y="160"/>
                  <a:pt x="80" y="160"/>
                </a:cubicBezTo>
                <a:cubicBezTo>
                  <a:pt x="74" y="169"/>
                  <a:pt x="69" y="179"/>
                  <a:pt x="65" y="190"/>
                </a:cubicBezTo>
                <a:cubicBezTo>
                  <a:pt x="14" y="188"/>
                  <a:pt x="14" y="188"/>
                  <a:pt x="14" y="188"/>
                </a:cubicBezTo>
                <a:cubicBezTo>
                  <a:pt x="5" y="223"/>
                  <a:pt x="5" y="223"/>
                  <a:pt x="5" y="223"/>
                </a:cubicBezTo>
                <a:cubicBezTo>
                  <a:pt x="48" y="248"/>
                  <a:pt x="48" y="248"/>
                  <a:pt x="48" y="248"/>
                </a:cubicBezTo>
                <a:cubicBezTo>
                  <a:pt x="47" y="258"/>
                  <a:pt x="46" y="268"/>
                  <a:pt x="46" y="278"/>
                </a:cubicBezTo>
                <a:cubicBezTo>
                  <a:pt x="0" y="296"/>
                  <a:pt x="0" y="296"/>
                  <a:pt x="0" y="296"/>
                </a:cubicBezTo>
                <a:cubicBezTo>
                  <a:pt x="4" y="332"/>
                  <a:pt x="4" y="332"/>
                  <a:pt x="4" y="332"/>
                </a:cubicBezTo>
                <a:cubicBezTo>
                  <a:pt x="53" y="339"/>
                  <a:pt x="53" y="339"/>
                  <a:pt x="53" y="339"/>
                </a:cubicBezTo>
                <a:cubicBezTo>
                  <a:pt x="55" y="350"/>
                  <a:pt x="59" y="360"/>
                  <a:pt x="63" y="371"/>
                </a:cubicBezTo>
                <a:cubicBezTo>
                  <a:pt x="27" y="405"/>
                  <a:pt x="27" y="405"/>
                  <a:pt x="27" y="405"/>
                </a:cubicBezTo>
                <a:cubicBezTo>
                  <a:pt x="45" y="436"/>
                  <a:pt x="45" y="436"/>
                  <a:pt x="45" y="436"/>
                </a:cubicBezTo>
                <a:cubicBezTo>
                  <a:pt x="93" y="424"/>
                  <a:pt x="93" y="424"/>
                  <a:pt x="93" y="424"/>
                </a:cubicBezTo>
                <a:cubicBezTo>
                  <a:pt x="99" y="432"/>
                  <a:pt x="105" y="440"/>
                  <a:pt x="112" y="447"/>
                </a:cubicBezTo>
                <a:cubicBezTo>
                  <a:pt x="92" y="492"/>
                  <a:pt x="92" y="492"/>
                  <a:pt x="92" y="492"/>
                </a:cubicBezTo>
                <a:cubicBezTo>
                  <a:pt x="120" y="515"/>
                  <a:pt x="120" y="515"/>
                  <a:pt x="120" y="515"/>
                </a:cubicBezTo>
                <a:cubicBezTo>
                  <a:pt x="160" y="485"/>
                  <a:pt x="160" y="485"/>
                  <a:pt x="160" y="485"/>
                </a:cubicBezTo>
                <a:cubicBezTo>
                  <a:pt x="169" y="491"/>
                  <a:pt x="179" y="496"/>
                  <a:pt x="189" y="500"/>
                </a:cubicBezTo>
                <a:cubicBezTo>
                  <a:pt x="188" y="550"/>
                  <a:pt x="188" y="550"/>
                  <a:pt x="188" y="550"/>
                </a:cubicBezTo>
                <a:cubicBezTo>
                  <a:pt x="223" y="560"/>
                  <a:pt x="223" y="560"/>
                  <a:pt x="223" y="560"/>
                </a:cubicBezTo>
                <a:cubicBezTo>
                  <a:pt x="248" y="517"/>
                  <a:pt x="248" y="517"/>
                  <a:pt x="248" y="517"/>
                </a:cubicBezTo>
                <a:cubicBezTo>
                  <a:pt x="258" y="518"/>
                  <a:pt x="268" y="519"/>
                  <a:pt x="278" y="519"/>
                </a:cubicBezTo>
                <a:cubicBezTo>
                  <a:pt x="296" y="566"/>
                  <a:pt x="296" y="566"/>
                  <a:pt x="296" y="566"/>
                </a:cubicBezTo>
                <a:cubicBezTo>
                  <a:pt x="332" y="562"/>
                  <a:pt x="332" y="562"/>
                  <a:pt x="332" y="562"/>
                </a:cubicBezTo>
                <a:cubicBezTo>
                  <a:pt x="339" y="513"/>
                  <a:pt x="339" y="513"/>
                  <a:pt x="339" y="513"/>
                </a:cubicBezTo>
                <a:cubicBezTo>
                  <a:pt x="350" y="510"/>
                  <a:pt x="360" y="507"/>
                  <a:pt x="371" y="502"/>
                </a:cubicBezTo>
                <a:cubicBezTo>
                  <a:pt x="405" y="538"/>
                  <a:pt x="405" y="538"/>
                  <a:pt x="405" y="538"/>
                </a:cubicBezTo>
                <a:cubicBezTo>
                  <a:pt x="436" y="521"/>
                  <a:pt x="436" y="521"/>
                  <a:pt x="436" y="521"/>
                </a:cubicBezTo>
                <a:cubicBezTo>
                  <a:pt x="424" y="473"/>
                  <a:pt x="424" y="473"/>
                  <a:pt x="424" y="473"/>
                </a:cubicBezTo>
                <a:cubicBezTo>
                  <a:pt x="432" y="467"/>
                  <a:pt x="440" y="460"/>
                  <a:pt x="447" y="453"/>
                </a:cubicBezTo>
                <a:cubicBezTo>
                  <a:pt x="492" y="473"/>
                  <a:pt x="492" y="473"/>
                  <a:pt x="492" y="473"/>
                </a:cubicBezTo>
                <a:cubicBezTo>
                  <a:pt x="515" y="445"/>
                  <a:pt x="515" y="445"/>
                  <a:pt x="515" y="445"/>
                </a:cubicBezTo>
                <a:cubicBezTo>
                  <a:pt x="485" y="405"/>
                  <a:pt x="485" y="405"/>
                  <a:pt x="485" y="405"/>
                </a:cubicBezTo>
                <a:cubicBezTo>
                  <a:pt x="491" y="396"/>
                  <a:pt x="496" y="386"/>
                  <a:pt x="500" y="376"/>
                </a:cubicBezTo>
                <a:cubicBezTo>
                  <a:pt x="550" y="377"/>
                  <a:pt x="550" y="377"/>
                  <a:pt x="550" y="377"/>
                </a:cubicBezTo>
                <a:cubicBezTo>
                  <a:pt x="560" y="342"/>
                  <a:pt x="560" y="342"/>
                  <a:pt x="560" y="342"/>
                </a:cubicBezTo>
                <a:cubicBezTo>
                  <a:pt x="517" y="317"/>
                  <a:pt x="517" y="317"/>
                  <a:pt x="517" y="317"/>
                </a:cubicBezTo>
                <a:cubicBezTo>
                  <a:pt x="518" y="307"/>
                  <a:pt x="519" y="297"/>
                  <a:pt x="519" y="287"/>
                </a:cubicBezTo>
                <a:cubicBezTo>
                  <a:pt x="565" y="269"/>
                  <a:pt x="565" y="269"/>
                  <a:pt x="565" y="269"/>
                </a:cubicBezTo>
                <a:cubicBezTo>
                  <a:pt x="561" y="233"/>
                  <a:pt x="561" y="233"/>
                  <a:pt x="561" y="233"/>
                </a:cubicBezTo>
                <a:cubicBezTo>
                  <a:pt x="512" y="226"/>
                  <a:pt x="512" y="226"/>
                  <a:pt x="512" y="226"/>
                </a:cubicBezTo>
                <a:cubicBezTo>
                  <a:pt x="510" y="216"/>
                  <a:pt x="506" y="205"/>
                  <a:pt x="502" y="195"/>
                </a:cubicBezTo>
                <a:cubicBezTo>
                  <a:pt x="538" y="160"/>
                  <a:pt x="538" y="160"/>
                  <a:pt x="538" y="160"/>
                </a:cubicBezTo>
                <a:cubicBezTo>
                  <a:pt x="520" y="129"/>
                  <a:pt x="520" y="129"/>
                  <a:pt x="520" y="129"/>
                </a:cubicBezTo>
                <a:cubicBezTo>
                  <a:pt x="472" y="141"/>
                  <a:pt x="472" y="141"/>
                  <a:pt x="472" y="141"/>
                </a:cubicBezTo>
                <a:cubicBezTo>
                  <a:pt x="466" y="133"/>
                  <a:pt x="460" y="126"/>
                  <a:pt x="453" y="118"/>
                </a:cubicBezTo>
                <a:cubicBezTo>
                  <a:pt x="473" y="73"/>
                  <a:pt x="473" y="73"/>
                  <a:pt x="473" y="73"/>
                </a:cubicBezTo>
                <a:cubicBezTo>
                  <a:pt x="445" y="51"/>
                  <a:pt x="445" y="51"/>
                  <a:pt x="445" y="51"/>
                </a:cubicBezTo>
                <a:cubicBezTo>
                  <a:pt x="405" y="80"/>
                  <a:pt x="405" y="80"/>
                  <a:pt x="405" y="80"/>
                </a:cubicBezTo>
                <a:cubicBezTo>
                  <a:pt x="396" y="75"/>
                  <a:pt x="386" y="69"/>
                  <a:pt x="376" y="65"/>
                </a:cubicBezTo>
                <a:cubicBezTo>
                  <a:pt x="377" y="15"/>
                  <a:pt x="377" y="15"/>
                  <a:pt x="377" y="15"/>
                </a:cubicBezTo>
                <a:cubicBezTo>
                  <a:pt x="342" y="5"/>
                  <a:pt x="342" y="5"/>
                  <a:pt x="342" y="5"/>
                </a:cubicBezTo>
                <a:cubicBezTo>
                  <a:pt x="317" y="48"/>
                  <a:pt x="317" y="48"/>
                  <a:pt x="317" y="48"/>
                </a:cubicBezTo>
                <a:cubicBezTo>
                  <a:pt x="307" y="47"/>
                  <a:pt x="297" y="46"/>
                  <a:pt x="287" y="46"/>
                </a:cubicBezTo>
                <a:close/>
                <a:moveTo>
                  <a:pt x="328" y="121"/>
                </a:moveTo>
                <a:cubicBezTo>
                  <a:pt x="418" y="146"/>
                  <a:pt x="470" y="239"/>
                  <a:pt x="444" y="328"/>
                </a:cubicBezTo>
                <a:cubicBezTo>
                  <a:pt x="419" y="418"/>
                  <a:pt x="326" y="470"/>
                  <a:pt x="237" y="445"/>
                </a:cubicBezTo>
                <a:cubicBezTo>
                  <a:pt x="147" y="419"/>
                  <a:pt x="95" y="326"/>
                  <a:pt x="121" y="237"/>
                </a:cubicBezTo>
                <a:cubicBezTo>
                  <a:pt x="146" y="148"/>
                  <a:pt x="239" y="96"/>
                  <a:pt x="328" y="121"/>
                </a:cubicBezTo>
                <a:close/>
              </a:path>
            </a:pathLst>
          </a:custGeom>
          <a:solidFill>
            <a:srgbClr val="DADFE1"/>
          </a:solidFill>
          <a:ln>
            <a:noFill/>
          </a:ln>
          <a:effectLst/>
          <a:extLst/>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8" name="Diamond 7">
            <a:extLst>
              <a:ext uri="{FF2B5EF4-FFF2-40B4-BE49-F238E27FC236}">
                <a16:creationId xmlns:a16="http://schemas.microsoft.com/office/drawing/2014/main" id="{93542F45-F86D-4BFB-AD3C-F3569FF97889}"/>
              </a:ext>
              <a:ext uri="{C183D7F6-B498-43B3-948B-1728B52AA6E4}">
                <adec:decorative xmlns:adec="http://schemas.microsoft.com/office/drawing/2017/decorative" val="1"/>
              </a:ext>
            </a:extLst>
          </p:cNvPr>
          <p:cNvSpPr/>
          <p:nvPr/>
        </p:nvSpPr>
        <p:spPr>
          <a:xfrm>
            <a:off x="6865381" y="2657036"/>
            <a:ext cx="914400" cy="914400"/>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8" name="TextBox 167">
            <a:extLst>
              <a:ext uri="{FF2B5EF4-FFF2-40B4-BE49-F238E27FC236}">
                <a16:creationId xmlns:a16="http://schemas.microsoft.com/office/drawing/2014/main" id="{39F335A2-FCEA-482E-AF80-46BFB511CD58}"/>
              </a:ext>
            </a:extLst>
          </p:cNvPr>
          <p:cNvSpPr txBox="1"/>
          <p:nvPr/>
        </p:nvSpPr>
        <p:spPr>
          <a:xfrm>
            <a:off x="7901716" y="2626675"/>
            <a:ext cx="3860129" cy="1538883"/>
          </a:xfrm>
          <a:prstGeom prst="rect">
            <a:avLst/>
          </a:prstGeom>
          <a:noFill/>
        </p:spPr>
        <p:txBody>
          <a:bodyPr wrap="square" lIns="0" tIns="0" rIns="0" bIns="0" rtlCol="0">
            <a:spAutoFit/>
          </a:bodyPr>
          <a:lstStyle/>
          <a:p>
            <a:r>
              <a:rPr lang="en-US" sz="2000" dirty="0"/>
              <a:t>High out of pocket costs for patients</a:t>
            </a:r>
          </a:p>
          <a:p>
            <a:pPr marL="342900" indent="-342900">
              <a:buFont typeface="Arial" panose="020B0604020202020204" pitchFamily="34" charset="0"/>
              <a:buChar char="•"/>
            </a:pPr>
            <a:r>
              <a:rPr lang="en-US" sz="2000" dirty="0"/>
              <a:t>Patients can’t afford care</a:t>
            </a:r>
          </a:p>
          <a:p>
            <a:pPr marL="342900" indent="-342900">
              <a:buFont typeface="Arial" panose="020B0604020202020204" pitchFamily="34" charset="0"/>
              <a:buChar char="•"/>
            </a:pPr>
            <a:r>
              <a:rPr lang="en-US" sz="2000" dirty="0"/>
              <a:t>Low patient satisfaction</a:t>
            </a:r>
          </a:p>
          <a:p>
            <a:pPr marL="342900" indent="-342900">
              <a:buFont typeface="Arial" panose="020B0604020202020204" pitchFamily="34" charset="0"/>
              <a:buChar char="•"/>
            </a:pPr>
            <a:r>
              <a:rPr lang="en-US" sz="2000" dirty="0"/>
              <a:t>Patients decline care -&gt; leads to further illness and higher costs</a:t>
            </a:r>
          </a:p>
        </p:txBody>
      </p:sp>
    </p:spTree>
    <p:extLst>
      <p:ext uri="{BB962C8B-B14F-4D97-AF65-F5344CB8AC3E}">
        <p14:creationId xmlns:p14="http://schemas.microsoft.com/office/powerpoint/2010/main" val="2222085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3</a:t>
            </a:fld>
            <a:endParaRPr lang="en-US" dirty="0"/>
          </a:p>
        </p:txBody>
      </p:sp>
      <p:sp>
        <p:nvSpPr>
          <p:cNvPr id="8" name="Title 7" hidden="1">
            <a:extLst>
              <a:ext uri="{FF2B5EF4-FFF2-40B4-BE49-F238E27FC236}">
                <a16:creationId xmlns:a16="http://schemas.microsoft.com/office/drawing/2014/main" id="{B3BD514C-5618-4AB2-94AF-5ED97FCD465C}"/>
              </a:ext>
            </a:extLst>
          </p:cNvPr>
          <p:cNvSpPr>
            <a:spLocks noGrp="1"/>
          </p:cNvSpPr>
          <p:nvPr>
            <p:ph type="title" idx="4294967295"/>
          </p:nvPr>
        </p:nvSpPr>
        <p:spPr>
          <a:xfrm>
            <a:off x="0" y="365125"/>
            <a:ext cx="10515600" cy="1325563"/>
          </a:xfrm>
        </p:spPr>
        <p:txBody>
          <a:bodyPr/>
          <a:lstStyle/>
          <a:p>
            <a:r>
              <a:rPr lang="en-US" dirty="0"/>
              <a:t>Balanced scorecard slide 9</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3" y="233689"/>
            <a:ext cx="9264193" cy="492443"/>
          </a:xfrm>
          <a:prstGeom prst="rect">
            <a:avLst/>
          </a:prstGeom>
          <a:noFill/>
        </p:spPr>
        <p:txBody>
          <a:bodyPr wrap="square" lIns="0" tIns="0" rIns="0" bIns="0" rtlCol="0" anchor="ctr">
            <a:spAutoFit/>
          </a:bodyPr>
          <a:lstStyle/>
          <a:p>
            <a:pPr algn="ctr"/>
            <a:r>
              <a:rPr lang="en-US" sz="3200" b="1" dirty="0">
                <a:latin typeface="+mj-lt"/>
              </a:rPr>
              <a:t>WHAT CAN WE DO?</a:t>
            </a:r>
            <a:endParaRPr lang="en-US" sz="3600" dirty="0">
              <a:latin typeface="+mj-lt"/>
            </a:endParaRPr>
          </a:p>
        </p:txBody>
      </p:sp>
      <p:grpSp>
        <p:nvGrpSpPr>
          <p:cNvPr id="178" name="Group 177" descr="This image is an icon of a truck. ">
            <a:extLst>
              <a:ext uri="{FF2B5EF4-FFF2-40B4-BE49-F238E27FC236}">
                <a16:creationId xmlns:a16="http://schemas.microsoft.com/office/drawing/2014/main" id="{08905B85-E6BE-44CA-B230-B498D7457F46}"/>
              </a:ext>
            </a:extLst>
          </p:cNvPr>
          <p:cNvGrpSpPr/>
          <p:nvPr/>
        </p:nvGrpSpPr>
        <p:grpSpPr>
          <a:xfrm>
            <a:off x="5653034" y="2505225"/>
            <a:ext cx="215881" cy="187256"/>
            <a:chOff x="2598738" y="2530475"/>
            <a:chExt cx="287338" cy="249238"/>
          </a:xfrm>
          <a:solidFill>
            <a:schemeClr val="bg1"/>
          </a:solidFill>
        </p:grpSpPr>
        <p:sp>
          <p:nvSpPr>
            <p:cNvPr id="179" name="Freeform 527">
              <a:extLst>
                <a:ext uri="{FF2B5EF4-FFF2-40B4-BE49-F238E27FC236}">
                  <a16:creationId xmlns:a16="http://schemas.microsoft.com/office/drawing/2014/main" id="{9D5D291A-EE04-4BBB-A753-B9585AC75E54}"/>
                </a:ext>
              </a:extLst>
            </p:cNvPr>
            <p:cNvSpPr>
              <a:spLocks/>
            </p:cNvSpPr>
            <p:nvPr/>
          </p:nvSpPr>
          <p:spPr bwMode="auto">
            <a:xfrm>
              <a:off x="2655888" y="2625725"/>
              <a:ext cx="123825" cy="134938"/>
            </a:xfrm>
            <a:custGeom>
              <a:avLst/>
              <a:gdLst>
                <a:gd name="T0" fmla="*/ 187 w 391"/>
                <a:gd name="T1" fmla="*/ 0 h 421"/>
                <a:gd name="T2" fmla="*/ 172 w 391"/>
                <a:gd name="T3" fmla="*/ 19 h 421"/>
                <a:gd name="T4" fmla="*/ 155 w 391"/>
                <a:gd name="T5" fmla="*/ 36 h 421"/>
                <a:gd name="T6" fmla="*/ 135 w 391"/>
                <a:gd name="T7" fmla="*/ 52 h 421"/>
                <a:gd name="T8" fmla="*/ 113 w 391"/>
                <a:gd name="T9" fmla="*/ 65 h 421"/>
                <a:gd name="T10" fmla="*/ 91 w 391"/>
                <a:gd name="T11" fmla="*/ 76 h 421"/>
                <a:gd name="T12" fmla="*/ 67 w 391"/>
                <a:gd name="T13" fmla="*/ 83 h 421"/>
                <a:gd name="T14" fmla="*/ 41 w 391"/>
                <a:gd name="T15" fmla="*/ 89 h 421"/>
                <a:gd name="T16" fmla="*/ 15 w 391"/>
                <a:gd name="T17" fmla="*/ 90 h 421"/>
                <a:gd name="T18" fmla="*/ 0 w 391"/>
                <a:gd name="T19" fmla="*/ 89 h 421"/>
                <a:gd name="T20" fmla="*/ 1 w 391"/>
                <a:gd name="T21" fmla="*/ 410 h 421"/>
                <a:gd name="T22" fmla="*/ 3 w 391"/>
                <a:gd name="T23" fmla="*/ 415 h 421"/>
                <a:gd name="T24" fmla="*/ 6 w 391"/>
                <a:gd name="T25" fmla="*/ 418 h 421"/>
                <a:gd name="T26" fmla="*/ 11 w 391"/>
                <a:gd name="T27" fmla="*/ 421 h 421"/>
                <a:gd name="T28" fmla="*/ 77 w 391"/>
                <a:gd name="T29" fmla="*/ 421 h 421"/>
                <a:gd name="T30" fmla="*/ 75 w 391"/>
                <a:gd name="T31" fmla="*/ 406 h 421"/>
                <a:gd name="T32" fmla="*/ 77 w 391"/>
                <a:gd name="T33" fmla="*/ 385 h 421"/>
                <a:gd name="T34" fmla="*/ 83 w 391"/>
                <a:gd name="T35" fmla="*/ 366 h 421"/>
                <a:gd name="T36" fmla="*/ 93 w 391"/>
                <a:gd name="T37" fmla="*/ 347 h 421"/>
                <a:gd name="T38" fmla="*/ 106 w 391"/>
                <a:gd name="T39" fmla="*/ 331 h 421"/>
                <a:gd name="T40" fmla="*/ 122 w 391"/>
                <a:gd name="T41" fmla="*/ 318 h 421"/>
                <a:gd name="T42" fmla="*/ 139 w 391"/>
                <a:gd name="T43" fmla="*/ 309 h 421"/>
                <a:gd name="T44" fmla="*/ 159 w 391"/>
                <a:gd name="T45" fmla="*/ 303 h 421"/>
                <a:gd name="T46" fmla="*/ 181 w 391"/>
                <a:gd name="T47" fmla="*/ 301 h 421"/>
                <a:gd name="T48" fmla="*/ 201 w 391"/>
                <a:gd name="T49" fmla="*/ 303 h 421"/>
                <a:gd name="T50" fmla="*/ 222 w 391"/>
                <a:gd name="T51" fmla="*/ 309 h 421"/>
                <a:gd name="T52" fmla="*/ 240 w 391"/>
                <a:gd name="T53" fmla="*/ 318 h 421"/>
                <a:gd name="T54" fmla="*/ 255 w 391"/>
                <a:gd name="T55" fmla="*/ 331 h 421"/>
                <a:gd name="T56" fmla="*/ 268 w 391"/>
                <a:gd name="T57" fmla="*/ 347 h 421"/>
                <a:gd name="T58" fmla="*/ 277 w 391"/>
                <a:gd name="T59" fmla="*/ 366 h 421"/>
                <a:gd name="T60" fmla="*/ 284 w 391"/>
                <a:gd name="T61" fmla="*/ 385 h 421"/>
                <a:gd name="T62" fmla="*/ 286 w 391"/>
                <a:gd name="T63" fmla="*/ 406 h 421"/>
                <a:gd name="T64" fmla="*/ 285 w 391"/>
                <a:gd name="T65" fmla="*/ 421 h 421"/>
                <a:gd name="T66" fmla="*/ 379 w 391"/>
                <a:gd name="T67" fmla="*/ 420 h 421"/>
                <a:gd name="T68" fmla="*/ 385 w 391"/>
                <a:gd name="T69" fmla="*/ 418 h 421"/>
                <a:gd name="T70" fmla="*/ 389 w 391"/>
                <a:gd name="T71" fmla="*/ 415 h 421"/>
                <a:gd name="T72" fmla="*/ 391 w 391"/>
                <a:gd name="T73" fmla="*/ 410 h 421"/>
                <a:gd name="T74" fmla="*/ 391 w 391"/>
                <a:gd name="T75" fmla="*/ 15 h 421"/>
                <a:gd name="T76" fmla="*/ 390 w 391"/>
                <a:gd name="T77" fmla="*/ 8 h 421"/>
                <a:gd name="T78" fmla="*/ 387 w 391"/>
                <a:gd name="T79" fmla="*/ 4 h 421"/>
                <a:gd name="T80" fmla="*/ 382 w 391"/>
                <a:gd name="T81" fmla="*/ 1 h 421"/>
                <a:gd name="T82" fmla="*/ 376 w 391"/>
                <a:gd name="T83"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1" h="421">
                  <a:moveTo>
                    <a:pt x="376" y="0"/>
                  </a:moveTo>
                  <a:lnTo>
                    <a:pt x="187" y="0"/>
                  </a:lnTo>
                  <a:lnTo>
                    <a:pt x="180" y="9"/>
                  </a:lnTo>
                  <a:lnTo>
                    <a:pt x="172" y="19"/>
                  </a:lnTo>
                  <a:lnTo>
                    <a:pt x="164" y="28"/>
                  </a:lnTo>
                  <a:lnTo>
                    <a:pt x="155" y="36"/>
                  </a:lnTo>
                  <a:lnTo>
                    <a:pt x="145" y="45"/>
                  </a:lnTo>
                  <a:lnTo>
                    <a:pt x="135" y="52"/>
                  </a:lnTo>
                  <a:lnTo>
                    <a:pt x="125" y="59"/>
                  </a:lnTo>
                  <a:lnTo>
                    <a:pt x="113" y="65"/>
                  </a:lnTo>
                  <a:lnTo>
                    <a:pt x="103" y="71"/>
                  </a:lnTo>
                  <a:lnTo>
                    <a:pt x="91" y="76"/>
                  </a:lnTo>
                  <a:lnTo>
                    <a:pt x="79" y="80"/>
                  </a:lnTo>
                  <a:lnTo>
                    <a:pt x="67" y="83"/>
                  </a:lnTo>
                  <a:lnTo>
                    <a:pt x="54" y="87"/>
                  </a:lnTo>
                  <a:lnTo>
                    <a:pt x="41" y="89"/>
                  </a:lnTo>
                  <a:lnTo>
                    <a:pt x="29" y="90"/>
                  </a:lnTo>
                  <a:lnTo>
                    <a:pt x="15" y="90"/>
                  </a:lnTo>
                  <a:lnTo>
                    <a:pt x="7" y="90"/>
                  </a:lnTo>
                  <a:lnTo>
                    <a:pt x="0" y="89"/>
                  </a:lnTo>
                  <a:lnTo>
                    <a:pt x="0" y="406"/>
                  </a:lnTo>
                  <a:lnTo>
                    <a:pt x="1" y="410"/>
                  </a:lnTo>
                  <a:lnTo>
                    <a:pt x="1" y="412"/>
                  </a:lnTo>
                  <a:lnTo>
                    <a:pt x="3" y="415"/>
                  </a:lnTo>
                  <a:lnTo>
                    <a:pt x="4" y="417"/>
                  </a:lnTo>
                  <a:lnTo>
                    <a:pt x="6" y="418"/>
                  </a:lnTo>
                  <a:lnTo>
                    <a:pt x="9" y="420"/>
                  </a:lnTo>
                  <a:lnTo>
                    <a:pt x="11" y="421"/>
                  </a:lnTo>
                  <a:lnTo>
                    <a:pt x="15" y="421"/>
                  </a:lnTo>
                  <a:lnTo>
                    <a:pt x="77" y="421"/>
                  </a:lnTo>
                  <a:lnTo>
                    <a:pt x="76" y="414"/>
                  </a:lnTo>
                  <a:lnTo>
                    <a:pt x="75" y="406"/>
                  </a:lnTo>
                  <a:lnTo>
                    <a:pt x="76" y="396"/>
                  </a:lnTo>
                  <a:lnTo>
                    <a:pt x="77" y="385"/>
                  </a:lnTo>
                  <a:lnTo>
                    <a:pt x="80" y="375"/>
                  </a:lnTo>
                  <a:lnTo>
                    <a:pt x="83" y="366"/>
                  </a:lnTo>
                  <a:lnTo>
                    <a:pt x="88" y="356"/>
                  </a:lnTo>
                  <a:lnTo>
                    <a:pt x="93" y="347"/>
                  </a:lnTo>
                  <a:lnTo>
                    <a:pt x="99" y="339"/>
                  </a:lnTo>
                  <a:lnTo>
                    <a:pt x="106" y="331"/>
                  </a:lnTo>
                  <a:lnTo>
                    <a:pt x="113" y="325"/>
                  </a:lnTo>
                  <a:lnTo>
                    <a:pt x="122" y="318"/>
                  </a:lnTo>
                  <a:lnTo>
                    <a:pt x="130" y="313"/>
                  </a:lnTo>
                  <a:lnTo>
                    <a:pt x="139" y="309"/>
                  </a:lnTo>
                  <a:lnTo>
                    <a:pt x="150" y="305"/>
                  </a:lnTo>
                  <a:lnTo>
                    <a:pt x="159" y="303"/>
                  </a:lnTo>
                  <a:lnTo>
                    <a:pt x="170" y="301"/>
                  </a:lnTo>
                  <a:lnTo>
                    <a:pt x="181" y="301"/>
                  </a:lnTo>
                  <a:lnTo>
                    <a:pt x="192" y="301"/>
                  </a:lnTo>
                  <a:lnTo>
                    <a:pt x="201" y="303"/>
                  </a:lnTo>
                  <a:lnTo>
                    <a:pt x="212" y="305"/>
                  </a:lnTo>
                  <a:lnTo>
                    <a:pt x="222" y="309"/>
                  </a:lnTo>
                  <a:lnTo>
                    <a:pt x="230" y="313"/>
                  </a:lnTo>
                  <a:lnTo>
                    <a:pt x="240" y="318"/>
                  </a:lnTo>
                  <a:lnTo>
                    <a:pt x="247" y="325"/>
                  </a:lnTo>
                  <a:lnTo>
                    <a:pt x="255" y="331"/>
                  </a:lnTo>
                  <a:lnTo>
                    <a:pt x="261" y="339"/>
                  </a:lnTo>
                  <a:lnTo>
                    <a:pt x="268" y="347"/>
                  </a:lnTo>
                  <a:lnTo>
                    <a:pt x="273" y="356"/>
                  </a:lnTo>
                  <a:lnTo>
                    <a:pt x="277" y="366"/>
                  </a:lnTo>
                  <a:lnTo>
                    <a:pt x="282" y="375"/>
                  </a:lnTo>
                  <a:lnTo>
                    <a:pt x="284" y="385"/>
                  </a:lnTo>
                  <a:lnTo>
                    <a:pt x="285" y="396"/>
                  </a:lnTo>
                  <a:lnTo>
                    <a:pt x="286" y="406"/>
                  </a:lnTo>
                  <a:lnTo>
                    <a:pt x="286" y="414"/>
                  </a:lnTo>
                  <a:lnTo>
                    <a:pt x="285" y="421"/>
                  </a:lnTo>
                  <a:lnTo>
                    <a:pt x="376" y="421"/>
                  </a:lnTo>
                  <a:lnTo>
                    <a:pt x="379" y="420"/>
                  </a:lnTo>
                  <a:lnTo>
                    <a:pt x="382" y="420"/>
                  </a:lnTo>
                  <a:lnTo>
                    <a:pt x="385" y="418"/>
                  </a:lnTo>
                  <a:lnTo>
                    <a:pt x="387" y="417"/>
                  </a:lnTo>
                  <a:lnTo>
                    <a:pt x="389" y="415"/>
                  </a:lnTo>
                  <a:lnTo>
                    <a:pt x="390" y="412"/>
                  </a:lnTo>
                  <a:lnTo>
                    <a:pt x="391" y="410"/>
                  </a:lnTo>
                  <a:lnTo>
                    <a:pt x="391" y="406"/>
                  </a:lnTo>
                  <a:lnTo>
                    <a:pt x="391" y="15"/>
                  </a:lnTo>
                  <a:lnTo>
                    <a:pt x="391" y="12"/>
                  </a:lnTo>
                  <a:lnTo>
                    <a:pt x="390" y="8"/>
                  </a:lnTo>
                  <a:lnTo>
                    <a:pt x="389" y="6"/>
                  </a:lnTo>
                  <a:lnTo>
                    <a:pt x="387" y="4"/>
                  </a:lnTo>
                  <a:lnTo>
                    <a:pt x="385" y="2"/>
                  </a:lnTo>
                  <a:lnTo>
                    <a:pt x="382" y="1"/>
                  </a:lnTo>
                  <a:lnTo>
                    <a:pt x="379" y="0"/>
                  </a:lnTo>
                  <a:lnTo>
                    <a:pt x="376" y="0"/>
                  </a:lnTo>
                  <a:lnTo>
                    <a:pt x="3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0" name="Freeform 528">
              <a:extLst>
                <a:ext uri="{FF2B5EF4-FFF2-40B4-BE49-F238E27FC236}">
                  <a16:creationId xmlns:a16="http://schemas.microsoft.com/office/drawing/2014/main" id="{EB2747B3-FD70-4CD7-AD46-B5E325FB041A}"/>
                </a:ext>
              </a:extLst>
            </p:cNvPr>
            <p:cNvSpPr>
              <a:spLocks/>
            </p:cNvSpPr>
            <p:nvPr/>
          </p:nvSpPr>
          <p:spPr bwMode="auto">
            <a:xfrm>
              <a:off x="2598738" y="2692400"/>
              <a:ext cx="47625" cy="9525"/>
            </a:xfrm>
            <a:custGeom>
              <a:avLst/>
              <a:gdLst>
                <a:gd name="T0" fmla="*/ 136 w 151"/>
                <a:gd name="T1" fmla="*/ 0 h 30"/>
                <a:gd name="T2" fmla="*/ 15 w 151"/>
                <a:gd name="T3" fmla="*/ 0 h 30"/>
                <a:gd name="T4" fmla="*/ 12 w 151"/>
                <a:gd name="T5" fmla="*/ 1 h 30"/>
                <a:gd name="T6" fmla="*/ 9 w 151"/>
                <a:gd name="T7" fmla="*/ 1 h 30"/>
                <a:gd name="T8" fmla="*/ 7 w 151"/>
                <a:gd name="T9" fmla="*/ 3 h 30"/>
                <a:gd name="T10" fmla="*/ 5 w 151"/>
                <a:gd name="T11" fmla="*/ 4 h 30"/>
                <a:gd name="T12" fmla="*/ 3 w 151"/>
                <a:gd name="T13" fmla="*/ 6 h 30"/>
                <a:gd name="T14" fmla="*/ 2 w 151"/>
                <a:gd name="T15" fmla="*/ 10 h 30"/>
                <a:gd name="T16" fmla="*/ 0 w 151"/>
                <a:gd name="T17" fmla="*/ 13 h 30"/>
                <a:gd name="T18" fmla="*/ 0 w 151"/>
                <a:gd name="T19" fmla="*/ 15 h 30"/>
                <a:gd name="T20" fmla="*/ 0 w 151"/>
                <a:gd name="T21" fmla="*/ 18 h 30"/>
                <a:gd name="T22" fmla="*/ 2 w 151"/>
                <a:gd name="T23" fmla="*/ 21 h 30"/>
                <a:gd name="T24" fmla="*/ 3 w 151"/>
                <a:gd name="T25" fmla="*/ 24 h 30"/>
                <a:gd name="T26" fmla="*/ 5 w 151"/>
                <a:gd name="T27" fmla="*/ 26 h 30"/>
                <a:gd name="T28" fmla="*/ 7 w 151"/>
                <a:gd name="T29" fmla="*/ 28 h 30"/>
                <a:gd name="T30" fmla="*/ 9 w 151"/>
                <a:gd name="T31" fmla="*/ 29 h 30"/>
                <a:gd name="T32" fmla="*/ 12 w 151"/>
                <a:gd name="T33" fmla="*/ 30 h 30"/>
                <a:gd name="T34" fmla="*/ 15 w 151"/>
                <a:gd name="T35" fmla="*/ 30 h 30"/>
                <a:gd name="T36" fmla="*/ 136 w 151"/>
                <a:gd name="T37" fmla="*/ 30 h 30"/>
                <a:gd name="T38" fmla="*/ 139 w 151"/>
                <a:gd name="T39" fmla="*/ 30 h 30"/>
                <a:gd name="T40" fmla="*/ 142 w 151"/>
                <a:gd name="T41" fmla="*/ 29 h 30"/>
                <a:gd name="T42" fmla="*/ 144 w 151"/>
                <a:gd name="T43" fmla="*/ 28 h 30"/>
                <a:gd name="T44" fmla="*/ 146 w 151"/>
                <a:gd name="T45" fmla="*/ 26 h 30"/>
                <a:gd name="T46" fmla="*/ 148 w 151"/>
                <a:gd name="T47" fmla="*/ 24 h 30"/>
                <a:gd name="T48" fmla="*/ 150 w 151"/>
                <a:gd name="T49" fmla="*/ 21 h 30"/>
                <a:gd name="T50" fmla="*/ 151 w 151"/>
                <a:gd name="T51" fmla="*/ 18 h 30"/>
                <a:gd name="T52" fmla="*/ 151 w 151"/>
                <a:gd name="T53" fmla="*/ 15 h 30"/>
                <a:gd name="T54" fmla="*/ 151 w 151"/>
                <a:gd name="T55" fmla="*/ 13 h 30"/>
                <a:gd name="T56" fmla="*/ 150 w 151"/>
                <a:gd name="T57" fmla="*/ 10 h 30"/>
                <a:gd name="T58" fmla="*/ 148 w 151"/>
                <a:gd name="T59" fmla="*/ 8 h 30"/>
                <a:gd name="T60" fmla="*/ 146 w 151"/>
                <a:gd name="T61" fmla="*/ 4 h 30"/>
                <a:gd name="T62" fmla="*/ 144 w 151"/>
                <a:gd name="T63" fmla="*/ 3 h 30"/>
                <a:gd name="T64" fmla="*/ 142 w 151"/>
                <a:gd name="T65" fmla="*/ 1 h 30"/>
                <a:gd name="T66" fmla="*/ 139 w 151"/>
                <a:gd name="T67" fmla="*/ 1 h 30"/>
                <a:gd name="T68" fmla="*/ 136 w 15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30">
                  <a:moveTo>
                    <a:pt x="136" y="0"/>
                  </a:moveTo>
                  <a:lnTo>
                    <a:pt x="15" y="0"/>
                  </a:lnTo>
                  <a:lnTo>
                    <a:pt x="12" y="1"/>
                  </a:lnTo>
                  <a:lnTo>
                    <a:pt x="9" y="1"/>
                  </a:lnTo>
                  <a:lnTo>
                    <a:pt x="7" y="3"/>
                  </a:lnTo>
                  <a:lnTo>
                    <a:pt x="5" y="4"/>
                  </a:lnTo>
                  <a:lnTo>
                    <a:pt x="3" y="6"/>
                  </a:lnTo>
                  <a:lnTo>
                    <a:pt x="2" y="10"/>
                  </a:lnTo>
                  <a:lnTo>
                    <a:pt x="0" y="13"/>
                  </a:lnTo>
                  <a:lnTo>
                    <a:pt x="0" y="15"/>
                  </a:lnTo>
                  <a:lnTo>
                    <a:pt x="0" y="18"/>
                  </a:lnTo>
                  <a:lnTo>
                    <a:pt x="2" y="21"/>
                  </a:lnTo>
                  <a:lnTo>
                    <a:pt x="3" y="24"/>
                  </a:lnTo>
                  <a:lnTo>
                    <a:pt x="5" y="26"/>
                  </a:lnTo>
                  <a:lnTo>
                    <a:pt x="7" y="28"/>
                  </a:lnTo>
                  <a:lnTo>
                    <a:pt x="9" y="29"/>
                  </a:lnTo>
                  <a:lnTo>
                    <a:pt x="12" y="30"/>
                  </a:lnTo>
                  <a:lnTo>
                    <a:pt x="15" y="30"/>
                  </a:lnTo>
                  <a:lnTo>
                    <a:pt x="136" y="30"/>
                  </a:lnTo>
                  <a:lnTo>
                    <a:pt x="139" y="30"/>
                  </a:lnTo>
                  <a:lnTo>
                    <a:pt x="142" y="29"/>
                  </a:lnTo>
                  <a:lnTo>
                    <a:pt x="144" y="28"/>
                  </a:lnTo>
                  <a:lnTo>
                    <a:pt x="146" y="26"/>
                  </a:lnTo>
                  <a:lnTo>
                    <a:pt x="148" y="24"/>
                  </a:lnTo>
                  <a:lnTo>
                    <a:pt x="150" y="21"/>
                  </a:lnTo>
                  <a:lnTo>
                    <a:pt x="151" y="18"/>
                  </a:lnTo>
                  <a:lnTo>
                    <a:pt x="151" y="15"/>
                  </a:lnTo>
                  <a:lnTo>
                    <a:pt x="151" y="13"/>
                  </a:lnTo>
                  <a:lnTo>
                    <a:pt x="150" y="10"/>
                  </a:lnTo>
                  <a:lnTo>
                    <a:pt x="148" y="8"/>
                  </a:lnTo>
                  <a:lnTo>
                    <a:pt x="146" y="4"/>
                  </a:lnTo>
                  <a:lnTo>
                    <a:pt x="144" y="3"/>
                  </a:lnTo>
                  <a:lnTo>
                    <a:pt x="142" y="1"/>
                  </a:lnTo>
                  <a:lnTo>
                    <a:pt x="139" y="1"/>
                  </a:lnTo>
                  <a:lnTo>
                    <a:pt x="1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1" name="Freeform 529">
              <a:extLst>
                <a:ext uri="{FF2B5EF4-FFF2-40B4-BE49-F238E27FC236}">
                  <a16:creationId xmlns:a16="http://schemas.microsoft.com/office/drawing/2014/main" id="{F64736AE-FBBC-434D-9228-01D50D433E56}"/>
                </a:ext>
              </a:extLst>
            </p:cNvPr>
            <p:cNvSpPr>
              <a:spLocks/>
            </p:cNvSpPr>
            <p:nvPr/>
          </p:nvSpPr>
          <p:spPr bwMode="auto">
            <a:xfrm>
              <a:off x="2617788" y="2711450"/>
              <a:ext cx="28575" cy="11113"/>
            </a:xfrm>
            <a:custGeom>
              <a:avLst/>
              <a:gdLst>
                <a:gd name="T0" fmla="*/ 76 w 91"/>
                <a:gd name="T1" fmla="*/ 0 h 31"/>
                <a:gd name="T2" fmla="*/ 16 w 91"/>
                <a:gd name="T3" fmla="*/ 0 h 31"/>
                <a:gd name="T4" fmla="*/ 12 w 91"/>
                <a:gd name="T5" fmla="*/ 1 h 31"/>
                <a:gd name="T6" fmla="*/ 10 w 91"/>
                <a:gd name="T7" fmla="*/ 1 h 31"/>
                <a:gd name="T8" fmla="*/ 7 w 91"/>
                <a:gd name="T9" fmla="*/ 3 h 31"/>
                <a:gd name="T10" fmla="*/ 5 w 91"/>
                <a:gd name="T11" fmla="*/ 5 h 31"/>
                <a:gd name="T12" fmla="*/ 3 w 91"/>
                <a:gd name="T13" fmla="*/ 8 h 31"/>
                <a:gd name="T14" fmla="*/ 2 w 91"/>
                <a:gd name="T15" fmla="*/ 10 h 31"/>
                <a:gd name="T16" fmla="*/ 0 w 91"/>
                <a:gd name="T17" fmla="*/ 13 h 31"/>
                <a:gd name="T18" fmla="*/ 0 w 91"/>
                <a:gd name="T19" fmla="*/ 15 h 31"/>
                <a:gd name="T20" fmla="*/ 0 w 91"/>
                <a:gd name="T21" fmla="*/ 18 h 31"/>
                <a:gd name="T22" fmla="*/ 2 w 91"/>
                <a:gd name="T23" fmla="*/ 22 h 31"/>
                <a:gd name="T24" fmla="*/ 3 w 91"/>
                <a:gd name="T25" fmla="*/ 24 h 31"/>
                <a:gd name="T26" fmla="*/ 5 w 91"/>
                <a:gd name="T27" fmla="*/ 26 h 31"/>
                <a:gd name="T28" fmla="*/ 7 w 91"/>
                <a:gd name="T29" fmla="*/ 28 h 31"/>
                <a:gd name="T30" fmla="*/ 10 w 91"/>
                <a:gd name="T31" fmla="*/ 29 h 31"/>
                <a:gd name="T32" fmla="*/ 12 w 91"/>
                <a:gd name="T33" fmla="*/ 30 h 31"/>
                <a:gd name="T34" fmla="*/ 16 w 91"/>
                <a:gd name="T35" fmla="*/ 31 h 31"/>
                <a:gd name="T36" fmla="*/ 76 w 91"/>
                <a:gd name="T37" fmla="*/ 31 h 31"/>
                <a:gd name="T38" fmla="*/ 79 w 91"/>
                <a:gd name="T39" fmla="*/ 30 h 31"/>
                <a:gd name="T40" fmla="*/ 82 w 91"/>
                <a:gd name="T41" fmla="*/ 29 h 31"/>
                <a:gd name="T42" fmla="*/ 84 w 91"/>
                <a:gd name="T43" fmla="*/ 28 h 31"/>
                <a:gd name="T44" fmla="*/ 86 w 91"/>
                <a:gd name="T45" fmla="*/ 26 h 31"/>
                <a:gd name="T46" fmla="*/ 88 w 91"/>
                <a:gd name="T47" fmla="*/ 24 h 31"/>
                <a:gd name="T48" fmla="*/ 90 w 91"/>
                <a:gd name="T49" fmla="*/ 22 h 31"/>
                <a:gd name="T50" fmla="*/ 91 w 91"/>
                <a:gd name="T51" fmla="*/ 18 h 31"/>
                <a:gd name="T52" fmla="*/ 91 w 91"/>
                <a:gd name="T53" fmla="*/ 15 h 31"/>
                <a:gd name="T54" fmla="*/ 91 w 91"/>
                <a:gd name="T55" fmla="*/ 13 h 31"/>
                <a:gd name="T56" fmla="*/ 90 w 91"/>
                <a:gd name="T57" fmla="*/ 10 h 31"/>
                <a:gd name="T58" fmla="*/ 88 w 91"/>
                <a:gd name="T59" fmla="*/ 8 h 31"/>
                <a:gd name="T60" fmla="*/ 86 w 91"/>
                <a:gd name="T61" fmla="*/ 5 h 31"/>
                <a:gd name="T62" fmla="*/ 84 w 91"/>
                <a:gd name="T63" fmla="*/ 3 h 31"/>
                <a:gd name="T64" fmla="*/ 82 w 91"/>
                <a:gd name="T65" fmla="*/ 2 h 31"/>
                <a:gd name="T66" fmla="*/ 79 w 91"/>
                <a:gd name="T67" fmla="*/ 1 h 31"/>
                <a:gd name="T68" fmla="*/ 76 w 91"/>
                <a:gd name="T69" fmla="*/ 0 h 31"/>
                <a:gd name="T70" fmla="*/ 76 w 91"/>
                <a:gd name="T7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1" h="31">
                  <a:moveTo>
                    <a:pt x="76" y="0"/>
                  </a:moveTo>
                  <a:lnTo>
                    <a:pt x="16" y="0"/>
                  </a:lnTo>
                  <a:lnTo>
                    <a:pt x="12" y="1"/>
                  </a:lnTo>
                  <a:lnTo>
                    <a:pt x="10" y="1"/>
                  </a:lnTo>
                  <a:lnTo>
                    <a:pt x="7" y="3"/>
                  </a:lnTo>
                  <a:lnTo>
                    <a:pt x="5" y="5"/>
                  </a:lnTo>
                  <a:lnTo>
                    <a:pt x="3" y="8"/>
                  </a:lnTo>
                  <a:lnTo>
                    <a:pt x="2" y="10"/>
                  </a:lnTo>
                  <a:lnTo>
                    <a:pt x="0" y="13"/>
                  </a:lnTo>
                  <a:lnTo>
                    <a:pt x="0" y="15"/>
                  </a:lnTo>
                  <a:lnTo>
                    <a:pt x="0" y="18"/>
                  </a:lnTo>
                  <a:lnTo>
                    <a:pt x="2" y="22"/>
                  </a:lnTo>
                  <a:lnTo>
                    <a:pt x="3" y="24"/>
                  </a:lnTo>
                  <a:lnTo>
                    <a:pt x="5" y="26"/>
                  </a:lnTo>
                  <a:lnTo>
                    <a:pt x="7" y="28"/>
                  </a:lnTo>
                  <a:lnTo>
                    <a:pt x="10" y="29"/>
                  </a:lnTo>
                  <a:lnTo>
                    <a:pt x="12" y="30"/>
                  </a:lnTo>
                  <a:lnTo>
                    <a:pt x="16" y="31"/>
                  </a:lnTo>
                  <a:lnTo>
                    <a:pt x="76" y="31"/>
                  </a:lnTo>
                  <a:lnTo>
                    <a:pt x="79" y="30"/>
                  </a:lnTo>
                  <a:lnTo>
                    <a:pt x="82" y="29"/>
                  </a:lnTo>
                  <a:lnTo>
                    <a:pt x="84" y="28"/>
                  </a:lnTo>
                  <a:lnTo>
                    <a:pt x="86" y="26"/>
                  </a:lnTo>
                  <a:lnTo>
                    <a:pt x="88" y="24"/>
                  </a:lnTo>
                  <a:lnTo>
                    <a:pt x="90" y="22"/>
                  </a:lnTo>
                  <a:lnTo>
                    <a:pt x="91" y="18"/>
                  </a:lnTo>
                  <a:lnTo>
                    <a:pt x="91" y="15"/>
                  </a:lnTo>
                  <a:lnTo>
                    <a:pt x="91" y="13"/>
                  </a:lnTo>
                  <a:lnTo>
                    <a:pt x="90" y="10"/>
                  </a:lnTo>
                  <a:lnTo>
                    <a:pt x="88" y="8"/>
                  </a:lnTo>
                  <a:lnTo>
                    <a:pt x="86" y="5"/>
                  </a:lnTo>
                  <a:lnTo>
                    <a:pt x="84" y="3"/>
                  </a:lnTo>
                  <a:lnTo>
                    <a:pt x="82" y="2"/>
                  </a:lnTo>
                  <a:lnTo>
                    <a:pt x="79" y="1"/>
                  </a:lnTo>
                  <a:lnTo>
                    <a:pt x="76"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2" name="Freeform 530">
              <a:extLst>
                <a:ext uri="{FF2B5EF4-FFF2-40B4-BE49-F238E27FC236}">
                  <a16:creationId xmlns:a16="http://schemas.microsoft.com/office/drawing/2014/main" id="{654504E9-D8C6-406C-9420-7CA513645E9B}"/>
                </a:ext>
              </a:extLst>
            </p:cNvPr>
            <p:cNvSpPr>
              <a:spLocks/>
            </p:cNvSpPr>
            <p:nvPr/>
          </p:nvSpPr>
          <p:spPr bwMode="auto">
            <a:xfrm>
              <a:off x="2627313" y="2732088"/>
              <a:ext cx="19050" cy="9525"/>
            </a:xfrm>
            <a:custGeom>
              <a:avLst/>
              <a:gdLst>
                <a:gd name="T0" fmla="*/ 45 w 60"/>
                <a:gd name="T1" fmla="*/ 0 h 30"/>
                <a:gd name="T2" fmla="*/ 15 w 60"/>
                <a:gd name="T3" fmla="*/ 0 h 30"/>
                <a:gd name="T4" fmla="*/ 11 w 60"/>
                <a:gd name="T5" fmla="*/ 0 h 30"/>
                <a:gd name="T6" fmla="*/ 9 w 60"/>
                <a:gd name="T7" fmla="*/ 1 h 30"/>
                <a:gd name="T8" fmla="*/ 6 w 60"/>
                <a:gd name="T9" fmla="*/ 2 h 30"/>
                <a:gd name="T10" fmla="*/ 4 w 60"/>
                <a:gd name="T11" fmla="*/ 5 h 30"/>
                <a:gd name="T12" fmla="*/ 2 w 60"/>
                <a:gd name="T13" fmla="*/ 7 h 30"/>
                <a:gd name="T14" fmla="*/ 1 w 60"/>
                <a:gd name="T15" fmla="*/ 9 h 30"/>
                <a:gd name="T16" fmla="*/ 0 w 60"/>
                <a:gd name="T17" fmla="*/ 12 h 30"/>
                <a:gd name="T18" fmla="*/ 0 w 60"/>
                <a:gd name="T19" fmla="*/ 15 h 30"/>
                <a:gd name="T20" fmla="*/ 0 w 60"/>
                <a:gd name="T21" fmla="*/ 17 h 30"/>
                <a:gd name="T22" fmla="*/ 1 w 60"/>
                <a:gd name="T23" fmla="*/ 21 h 30"/>
                <a:gd name="T24" fmla="*/ 2 w 60"/>
                <a:gd name="T25" fmla="*/ 23 h 30"/>
                <a:gd name="T26" fmla="*/ 4 w 60"/>
                <a:gd name="T27" fmla="*/ 26 h 30"/>
                <a:gd name="T28" fmla="*/ 6 w 60"/>
                <a:gd name="T29" fmla="*/ 27 h 30"/>
                <a:gd name="T30" fmla="*/ 9 w 60"/>
                <a:gd name="T31" fmla="*/ 29 h 30"/>
                <a:gd name="T32" fmla="*/ 11 w 60"/>
                <a:gd name="T33" fmla="*/ 29 h 30"/>
                <a:gd name="T34" fmla="*/ 15 w 60"/>
                <a:gd name="T35" fmla="*/ 30 h 30"/>
                <a:gd name="T36" fmla="*/ 45 w 60"/>
                <a:gd name="T37" fmla="*/ 30 h 30"/>
                <a:gd name="T38" fmla="*/ 48 w 60"/>
                <a:gd name="T39" fmla="*/ 29 h 30"/>
                <a:gd name="T40" fmla="*/ 51 w 60"/>
                <a:gd name="T41" fmla="*/ 29 h 30"/>
                <a:gd name="T42" fmla="*/ 53 w 60"/>
                <a:gd name="T43" fmla="*/ 27 h 30"/>
                <a:gd name="T44" fmla="*/ 55 w 60"/>
                <a:gd name="T45" fmla="*/ 26 h 30"/>
                <a:gd name="T46" fmla="*/ 57 w 60"/>
                <a:gd name="T47" fmla="*/ 23 h 30"/>
                <a:gd name="T48" fmla="*/ 59 w 60"/>
                <a:gd name="T49" fmla="*/ 21 h 30"/>
                <a:gd name="T50" fmla="*/ 60 w 60"/>
                <a:gd name="T51" fmla="*/ 17 h 30"/>
                <a:gd name="T52" fmla="*/ 60 w 60"/>
                <a:gd name="T53" fmla="*/ 15 h 30"/>
                <a:gd name="T54" fmla="*/ 60 w 60"/>
                <a:gd name="T55" fmla="*/ 12 h 30"/>
                <a:gd name="T56" fmla="*/ 59 w 60"/>
                <a:gd name="T57" fmla="*/ 9 h 30"/>
                <a:gd name="T58" fmla="*/ 57 w 60"/>
                <a:gd name="T59" fmla="*/ 7 h 30"/>
                <a:gd name="T60" fmla="*/ 55 w 60"/>
                <a:gd name="T61" fmla="*/ 5 h 30"/>
                <a:gd name="T62" fmla="*/ 53 w 60"/>
                <a:gd name="T63" fmla="*/ 2 h 30"/>
                <a:gd name="T64" fmla="*/ 51 w 60"/>
                <a:gd name="T65" fmla="*/ 1 h 30"/>
                <a:gd name="T66" fmla="*/ 48 w 60"/>
                <a:gd name="T67" fmla="*/ 0 h 30"/>
                <a:gd name="T68" fmla="*/ 45 w 60"/>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 h="30">
                  <a:moveTo>
                    <a:pt x="45" y="0"/>
                  </a:moveTo>
                  <a:lnTo>
                    <a:pt x="15" y="0"/>
                  </a:lnTo>
                  <a:lnTo>
                    <a:pt x="11" y="0"/>
                  </a:lnTo>
                  <a:lnTo>
                    <a:pt x="9" y="1"/>
                  </a:lnTo>
                  <a:lnTo>
                    <a:pt x="6" y="2"/>
                  </a:lnTo>
                  <a:lnTo>
                    <a:pt x="4" y="5"/>
                  </a:lnTo>
                  <a:lnTo>
                    <a:pt x="2" y="7"/>
                  </a:lnTo>
                  <a:lnTo>
                    <a:pt x="1" y="9"/>
                  </a:lnTo>
                  <a:lnTo>
                    <a:pt x="0" y="12"/>
                  </a:lnTo>
                  <a:lnTo>
                    <a:pt x="0" y="15"/>
                  </a:lnTo>
                  <a:lnTo>
                    <a:pt x="0" y="17"/>
                  </a:lnTo>
                  <a:lnTo>
                    <a:pt x="1" y="21"/>
                  </a:lnTo>
                  <a:lnTo>
                    <a:pt x="2" y="23"/>
                  </a:lnTo>
                  <a:lnTo>
                    <a:pt x="4" y="26"/>
                  </a:lnTo>
                  <a:lnTo>
                    <a:pt x="6" y="27"/>
                  </a:lnTo>
                  <a:lnTo>
                    <a:pt x="9" y="29"/>
                  </a:lnTo>
                  <a:lnTo>
                    <a:pt x="11" y="29"/>
                  </a:lnTo>
                  <a:lnTo>
                    <a:pt x="15" y="30"/>
                  </a:lnTo>
                  <a:lnTo>
                    <a:pt x="45" y="30"/>
                  </a:lnTo>
                  <a:lnTo>
                    <a:pt x="48" y="29"/>
                  </a:lnTo>
                  <a:lnTo>
                    <a:pt x="51" y="29"/>
                  </a:lnTo>
                  <a:lnTo>
                    <a:pt x="53" y="27"/>
                  </a:lnTo>
                  <a:lnTo>
                    <a:pt x="55" y="26"/>
                  </a:lnTo>
                  <a:lnTo>
                    <a:pt x="57" y="23"/>
                  </a:lnTo>
                  <a:lnTo>
                    <a:pt x="59" y="21"/>
                  </a:lnTo>
                  <a:lnTo>
                    <a:pt x="60" y="17"/>
                  </a:lnTo>
                  <a:lnTo>
                    <a:pt x="60" y="15"/>
                  </a:lnTo>
                  <a:lnTo>
                    <a:pt x="60" y="12"/>
                  </a:lnTo>
                  <a:lnTo>
                    <a:pt x="59" y="9"/>
                  </a:lnTo>
                  <a:lnTo>
                    <a:pt x="57" y="7"/>
                  </a:lnTo>
                  <a:lnTo>
                    <a:pt x="55" y="5"/>
                  </a:lnTo>
                  <a:lnTo>
                    <a:pt x="53" y="2"/>
                  </a:lnTo>
                  <a:lnTo>
                    <a:pt x="51" y="1"/>
                  </a:lnTo>
                  <a:lnTo>
                    <a:pt x="48" y="0"/>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3" name="Freeform 531">
              <a:extLst>
                <a:ext uri="{FF2B5EF4-FFF2-40B4-BE49-F238E27FC236}">
                  <a16:creationId xmlns:a16="http://schemas.microsoft.com/office/drawing/2014/main" id="{772896F4-70A5-48C1-AAF4-08544CD8B288}"/>
                </a:ext>
              </a:extLst>
            </p:cNvPr>
            <p:cNvSpPr>
              <a:spLocks noEditPoints="1"/>
            </p:cNvSpPr>
            <p:nvPr/>
          </p:nvSpPr>
          <p:spPr bwMode="auto">
            <a:xfrm>
              <a:off x="2603500" y="2530475"/>
              <a:ext cx="114300" cy="114300"/>
            </a:xfrm>
            <a:custGeom>
              <a:avLst/>
              <a:gdLst>
                <a:gd name="T0" fmla="*/ 167 w 362"/>
                <a:gd name="T1" fmla="*/ 103 h 362"/>
                <a:gd name="T2" fmla="*/ 169 w 362"/>
                <a:gd name="T3" fmla="*/ 98 h 362"/>
                <a:gd name="T4" fmla="*/ 172 w 362"/>
                <a:gd name="T5" fmla="*/ 94 h 362"/>
                <a:gd name="T6" fmla="*/ 177 w 362"/>
                <a:gd name="T7" fmla="*/ 92 h 362"/>
                <a:gd name="T8" fmla="*/ 184 w 362"/>
                <a:gd name="T9" fmla="*/ 92 h 362"/>
                <a:gd name="T10" fmla="*/ 189 w 362"/>
                <a:gd name="T11" fmla="*/ 94 h 362"/>
                <a:gd name="T12" fmla="*/ 193 w 362"/>
                <a:gd name="T13" fmla="*/ 98 h 362"/>
                <a:gd name="T14" fmla="*/ 196 w 362"/>
                <a:gd name="T15" fmla="*/ 103 h 362"/>
                <a:gd name="T16" fmla="*/ 196 w 362"/>
                <a:gd name="T17" fmla="*/ 181 h 362"/>
                <a:gd name="T18" fmla="*/ 244 w 362"/>
                <a:gd name="T19" fmla="*/ 182 h 362"/>
                <a:gd name="T20" fmla="*/ 249 w 362"/>
                <a:gd name="T21" fmla="*/ 184 h 362"/>
                <a:gd name="T22" fmla="*/ 254 w 362"/>
                <a:gd name="T23" fmla="*/ 188 h 362"/>
                <a:gd name="T24" fmla="*/ 256 w 362"/>
                <a:gd name="T25" fmla="*/ 193 h 362"/>
                <a:gd name="T26" fmla="*/ 256 w 362"/>
                <a:gd name="T27" fmla="*/ 199 h 362"/>
                <a:gd name="T28" fmla="*/ 254 w 362"/>
                <a:gd name="T29" fmla="*/ 204 h 362"/>
                <a:gd name="T30" fmla="*/ 249 w 362"/>
                <a:gd name="T31" fmla="*/ 208 h 362"/>
                <a:gd name="T32" fmla="*/ 244 w 362"/>
                <a:gd name="T33" fmla="*/ 211 h 362"/>
                <a:gd name="T34" fmla="*/ 181 w 362"/>
                <a:gd name="T35" fmla="*/ 212 h 362"/>
                <a:gd name="T36" fmla="*/ 175 w 362"/>
                <a:gd name="T37" fmla="*/ 211 h 362"/>
                <a:gd name="T38" fmla="*/ 170 w 362"/>
                <a:gd name="T39" fmla="*/ 206 h 362"/>
                <a:gd name="T40" fmla="*/ 167 w 362"/>
                <a:gd name="T41" fmla="*/ 202 h 362"/>
                <a:gd name="T42" fmla="*/ 166 w 362"/>
                <a:gd name="T43" fmla="*/ 197 h 362"/>
                <a:gd name="T44" fmla="*/ 181 w 362"/>
                <a:gd name="T45" fmla="*/ 362 h 362"/>
                <a:gd name="T46" fmla="*/ 217 w 362"/>
                <a:gd name="T47" fmla="*/ 359 h 362"/>
                <a:gd name="T48" fmla="*/ 251 w 362"/>
                <a:gd name="T49" fmla="*/ 348 h 362"/>
                <a:gd name="T50" fmla="*/ 281 w 362"/>
                <a:gd name="T51" fmla="*/ 331 h 362"/>
                <a:gd name="T52" fmla="*/ 308 w 362"/>
                <a:gd name="T53" fmla="*/ 309 h 362"/>
                <a:gd name="T54" fmla="*/ 331 w 362"/>
                <a:gd name="T55" fmla="*/ 282 h 362"/>
                <a:gd name="T56" fmla="*/ 347 w 362"/>
                <a:gd name="T57" fmla="*/ 251 h 362"/>
                <a:gd name="T58" fmla="*/ 358 w 362"/>
                <a:gd name="T59" fmla="*/ 217 h 362"/>
                <a:gd name="T60" fmla="*/ 362 w 362"/>
                <a:gd name="T61" fmla="*/ 182 h 362"/>
                <a:gd name="T62" fmla="*/ 358 w 362"/>
                <a:gd name="T63" fmla="*/ 145 h 362"/>
                <a:gd name="T64" fmla="*/ 347 w 362"/>
                <a:gd name="T65" fmla="*/ 111 h 362"/>
                <a:gd name="T66" fmla="*/ 331 w 362"/>
                <a:gd name="T67" fmla="*/ 80 h 362"/>
                <a:gd name="T68" fmla="*/ 308 w 362"/>
                <a:gd name="T69" fmla="*/ 53 h 362"/>
                <a:gd name="T70" fmla="*/ 281 w 362"/>
                <a:gd name="T71" fmla="*/ 31 h 362"/>
                <a:gd name="T72" fmla="*/ 251 w 362"/>
                <a:gd name="T73" fmla="*/ 14 h 362"/>
                <a:gd name="T74" fmla="*/ 217 w 362"/>
                <a:gd name="T75" fmla="*/ 5 h 362"/>
                <a:gd name="T76" fmla="*/ 181 w 362"/>
                <a:gd name="T77" fmla="*/ 0 h 362"/>
                <a:gd name="T78" fmla="*/ 144 w 362"/>
                <a:gd name="T79" fmla="*/ 5 h 362"/>
                <a:gd name="T80" fmla="*/ 111 w 362"/>
                <a:gd name="T81" fmla="*/ 14 h 362"/>
                <a:gd name="T82" fmla="*/ 80 w 362"/>
                <a:gd name="T83" fmla="*/ 31 h 362"/>
                <a:gd name="T84" fmla="*/ 53 w 362"/>
                <a:gd name="T85" fmla="*/ 53 h 362"/>
                <a:gd name="T86" fmla="*/ 32 w 362"/>
                <a:gd name="T87" fmla="*/ 80 h 362"/>
                <a:gd name="T88" fmla="*/ 14 w 362"/>
                <a:gd name="T89" fmla="*/ 111 h 362"/>
                <a:gd name="T90" fmla="*/ 4 w 362"/>
                <a:gd name="T91" fmla="*/ 145 h 362"/>
                <a:gd name="T92" fmla="*/ 0 w 362"/>
                <a:gd name="T93" fmla="*/ 182 h 362"/>
                <a:gd name="T94" fmla="*/ 4 w 362"/>
                <a:gd name="T95" fmla="*/ 217 h 362"/>
                <a:gd name="T96" fmla="*/ 14 w 362"/>
                <a:gd name="T97" fmla="*/ 251 h 362"/>
                <a:gd name="T98" fmla="*/ 32 w 362"/>
                <a:gd name="T99" fmla="*/ 282 h 362"/>
                <a:gd name="T100" fmla="*/ 53 w 362"/>
                <a:gd name="T101" fmla="*/ 309 h 362"/>
                <a:gd name="T102" fmla="*/ 80 w 362"/>
                <a:gd name="T103" fmla="*/ 331 h 362"/>
                <a:gd name="T104" fmla="*/ 111 w 362"/>
                <a:gd name="T105" fmla="*/ 348 h 362"/>
                <a:gd name="T106" fmla="*/ 144 w 362"/>
                <a:gd name="T107" fmla="*/ 359 h 362"/>
                <a:gd name="T108" fmla="*/ 181 w 362"/>
                <a:gd name="T109" fmla="*/ 36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2" h="362">
                  <a:moveTo>
                    <a:pt x="166" y="105"/>
                  </a:moveTo>
                  <a:lnTo>
                    <a:pt x="167" y="103"/>
                  </a:lnTo>
                  <a:lnTo>
                    <a:pt x="167" y="100"/>
                  </a:lnTo>
                  <a:lnTo>
                    <a:pt x="169" y="98"/>
                  </a:lnTo>
                  <a:lnTo>
                    <a:pt x="170" y="95"/>
                  </a:lnTo>
                  <a:lnTo>
                    <a:pt x="172" y="94"/>
                  </a:lnTo>
                  <a:lnTo>
                    <a:pt x="175" y="92"/>
                  </a:lnTo>
                  <a:lnTo>
                    <a:pt x="177" y="92"/>
                  </a:lnTo>
                  <a:lnTo>
                    <a:pt x="181" y="90"/>
                  </a:lnTo>
                  <a:lnTo>
                    <a:pt x="184" y="92"/>
                  </a:lnTo>
                  <a:lnTo>
                    <a:pt x="187" y="92"/>
                  </a:lnTo>
                  <a:lnTo>
                    <a:pt x="189" y="94"/>
                  </a:lnTo>
                  <a:lnTo>
                    <a:pt x="191" y="95"/>
                  </a:lnTo>
                  <a:lnTo>
                    <a:pt x="193" y="98"/>
                  </a:lnTo>
                  <a:lnTo>
                    <a:pt x="195" y="100"/>
                  </a:lnTo>
                  <a:lnTo>
                    <a:pt x="196" y="103"/>
                  </a:lnTo>
                  <a:lnTo>
                    <a:pt x="196" y="105"/>
                  </a:lnTo>
                  <a:lnTo>
                    <a:pt x="196" y="181"/>
                  </a:lnTo>
                  <a:lnTo>
                    <a:pt x="241" y="181"/>
                  </a:lnTo>
                  <a:lnTo>
                    <a:pt x="244" y="182"/>
                  </a:lnTo>
                  <a:lnTo>
                    <a:pt x="247" y="183"/>
                  </a:lnTo>
                  <a:lnTo>
                    <a:pt x="249" y="184"/>
                  </a:lnTo>
                  <a:lnTo>
                    <a:pt x="251" y="186"/>
                  </a:lnTo>
                  <a:lnTo>
                    <a:pt x="254" y="188"/>
                  </a:lnTo>
                  <a:lnTo>
                    <a:pt x="255" y="190"/>
                  </a:lnTo>
                  <a:lnTo>
                    <a:pt x="256" y="193"/>
                  </a:lnTo>
                  <a:lnTo>
                    <a:pt x="256" y="197"/>
                  </a:lnTo>
                  <a:lnTo>
                    <a:pt x="256" y="199"/>
                  </a:lnTo>
                  <a:lnTo>
                    <a:pt x="255" y="202"/>
                  </a:lnTo>
                  <a:lnTo>
                    <a:pt x="254" y="204"/>
                  </a:lnTo>
                  <a:lnTo>
                    <a:pt x="251" y="206"/>
                  </a:lnTo>
                  <a:lnTo>
                    <a:pt x="249" y="208"/>
                  </a:lnTo>
                  <a:lnTo>
                    <a:pt x="247" y="211"/>
                  </a:lnTo>
                  <a:lnTo>
                    <a:pt x="244" y="211"/>
                  </a:lnTo>
                  <a:lnTo>
                    <a:pt x="241" y="212"/>
                  </a:lnTo>
                  <a:lnTo>
                    <a:pt x="181" y="212"/>
                  </a:lnTo>
                  <a:lnTo>
                    <a:pt x="177" y="211"/>
                  </a:lnTo>
                  <a:lnTo>
                    <a:pt x="175" y="211"/>
                  </a:lnTo>
                  <a:lnTo>
                    <a:pt x="172" y="208"/>
                  </a:lnTo>
                  <a:lnTo>
                    <a:pt x="170" y="206"/>
                  </a:lnTo>
                  <a:lnTo>
                    <a:pt x="169" y="204"/>
                  </a:lnTo>
                  <a:lnTo>
                    <a:pt x="167" y="202"/>
                  </a:lnTo>
                  <a:lnTo>
                    <a:pt x="167" y="199"/>
                  </a:lnTo>
                  <a:lnTo>
                    <a:pt x="166" y="197"/>
                  </a:lnTo>
                  <a:lnTo>
                    <a:pt x="166" y="105"/>
                  </a:lnTo>
                  <a:close/>
                  <a:moveTo>
                    <a:pt x="181" y="362"/>
                  </a:moveTo>
                  <a:lnTo>
                    <a:pt x="200" y="361"/>
                  </a:lnTo>
                  <a:lnTo>
                    <a:pt x="217" y="359"/>
                  </a:lnTo>
                  <a:lnTo>
                    <a:pt x="234" y="353"/>
                  </a:lnTo>
                  <a:lnTo>
                    <a:pt x="251" y="348"/>
                  </a:lnTo>
                  <a:lnTo>
                    <a:pt x="268" y="340"/>
                  </a:lnTo>
                  <a:lnTo>
                    <a:pt x="281" y="331"/>
                  </a:lnTo>
                  <a:lnTo>
                    <a:pt x="295" y="320"/>
                  </a:lnTo>
                  <a:lnTo>
                    <a:pt x="308" y="309"/>
                  </a:lnTo>
                  <a:lnTo>
                    <a:pt x="320" y="296"/>
                  </a:lnTo>
                  <a:lnTo>
                    <a:pt x="331" y="282"/>
                  </a:lnTo>
                  <a:lnTo>
                    <a:pt x="339" y="267"/>
                  </a:lnTo>
                  <a:lnTo>
                    <a:pt x="347" y="251"/>
                  </a:lnTo>
                  <a:lnTo>
                    <a:pt x="353" y="235"/>
                  </a:lnTo>
                  <a:lnTo>
                    <a:pt x="358" y="217"/>
                  </a:lnTo>
                  <a:lnTo>
                    <a:pt x="361" y="200"/>
                  </a:lnTo>
                  <a:lnTo>
                    <a:pt x="362" y="182"/>
                  </a:lnTo>
                  <a:lnTo>
                    <a:pt x="361" y="162"/>
                  </a:lnTo>
                  <a:lnTo>
                    <a:pt x="358" y="145"/>
                  </a:lnTo>
                  <a:lnTo>
                    <a:pt x="353" y="127"/>
                  </a:lnTo>
                  <a:lnTo>
                    <a:pt x="347" y="111"/>
                  </a:lnTo>
                  <a:lnTo>
                    <a:pt x="339" y="95"/>
                  </a:lnTo>
                  <a:lnTo>
                    <a:pt x="331" y="80"/>
                  </a:lnTo>
                  <a:lnTo>
                    <a:pt x="320" y="66"/>
                  </a:lnTo>
                  <a:lnTo>
                    <a:pt x="308" y="53"/>
                  </a:lnTo>
                  <a:lnTo>
                    <a:pt x="295" y="42"/>
                  </a:lnTo>
                  <a:lnTo>
                    <a:pt x="281" y="31"/>
                  </a:lnTo>
                  <a:lnTo>
                    <a:pt x="268" y="22"/>
                  </a:lnTo>
                  <a:lnTo>
                    <a:pt x="251" y="14"/>
                  </a:lnTo>
                  <a:lnTo>
                    <a:pt x="234" y="9"/>
                  </a:lnTo>
                  <a:lnTo>
                    <a:pt x="217" y="5"/>
                  </a:lnTo>
                  <a:lnTo>
                    <a:pt x="200" y="1"/>
                  </a:lnTo>
                  <a:lnTo>
                    <a:pt x="181" y="0"/>
                  </a:lnTo>
                  <a:lnTo>
                    <a:pt x="162" y="1"/>
                  </a:lnTo>
                  <a:lnTo>
                    <a:pt x="144" y="5"/>
                  </a:lnTo>
                  <a:lnTo>
                    <a:pt x="127" y="9"/>
                  </a:lnTo>
                  <a:lnTo>
                    <a:pt x="111" y="14"/>
                  </a:lnTo>
                  <a:lnTo>
                    <a:pt x="95" y="22"/>
                  </a:lnTo>
                  <a:lnTo>
                    <a:pt x="80" y="31"/>
                  </a:lnTo>
                  <a:lnTo>
                    <a:pt x="66" y="42"/>
                  </a:lnTo>
                  <a:lnTo>
                    <a:pt x="53" y="53"/>
                  </a:lnTo>
                  <a:lnTo>
                    <a:pt x="41" y="66"/>
                  </a:lnTo>
                  <a:lnTo>
                    <a:pt x="32" y="80"/>
                  </a:lnTo>
                  <a:lnTo>
                    <a:pt x="22" y="95"/>
                  </a:lnTo>
                  <a:lnTo>
                    <a:pt x="14" y="111"/>
                  </a:lnTo>
                  <a:lnTo>
                    <a:pt x="8" y="128"/>
                  </a:lnTo>
                  <a:lnTo>
                    <a:pt x="4" y="145"/>
                  </a:lnTo>
                  <a:lnTo>
                    <a:pt x="2" y="162"/>
                  </a:lnTo>
                  <a:lnTo>
                    <a:pt x="0" y="182"/>
                  </a:lnTo>
                  <a:lnTo>
                    <a:pt x="2" y="200"/>
                  </a:lnTo>
                  <a:lnTo>
                    <a:pt x="4" y="217"/>
                  </a:lnTo>
                  <a:lnTo>
                    <a:pt x="8" y="235"/>
                  </a:lnTo>
                  <a:lnTo>
                    <a:pt x="14" y="251"/>
                  </a:lnTo>
                  <a:lnTo>
                    <a:pt x="22" y="267"/>
                  </a:lnTo>
                  <a:lnTo>
                    <a:pt x="32" y="282"/>
                  </a:lnTo>
                  <a:lnTo>
                    <a:pt x="41" y="296"/>
                  </a:lnTo>
                  <a:lnTo>
                    <a:pt x="53" y="309"/>
                  </a:lnTo>
                  <a:lnTo>
                    <a:pt x="66" y="320"/>
                  </a:lnTo>
                  <a:lnTo>
                    <a:pt x="80" y="331"/>
                  </a:lnTo>
                  <a:lnTo>
                    <a:pt x="95" y="340"/>
                  </a:lnTo>
                  <a:lnTo>
                    <a:pt x="111" y="348"/>
                  </a:lnTo>
                  <a:lnTo>
                    <a:pt x="127" y="353"/>
                  </a:lnTo>
                  <a:lnTo>
                    <a:pt x="144" y="359"/>
                  </a:lnTo>
                  <a:lnTo>
                    <a:pt x="162" y="361"/>
                  </a:lnTo>
                  <a:lnTo>
                    <a:pt x="181" y="3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4" name="Freeform 532">
              <a:extLst>
                <a:ext uri="{FF2B5EF4-FFF2-40B4-BE49-F238E27FC236}">
                  <a16:creationId xmlns:a16="http://schemas.microsoft.com/office/drawing/2014/main" id="{BD43402D-9E7D-4E9C-98DC-87507F6A6662}"/>
                </a:ext>
              </a:extLst>
            </p:cNvPr>
            <p:cNvSpPr>
              <a:spLocks/>
            </p:cNvSpPr>
            <p:nvPr/>
          </p:nvSpPr>
          <p:spPr bwMode="auto">
            <a:xfrm>
              <a:off x="2689225" y="2732088"/>
              <a:ext cx="47625" cy="47625"/>
            </a:xfrm>
            <a:custGeom>
              <a:avLst/>
              <a:gdLst>
                <a:gd name="T0" fmla="*/ 67 w 150"/>
                <a:gd name="T1" fmla="*/ 0 h 150"/>
                <a:gd name="T2" fmla="*/ 52 w 150"/>
                <a:gd name="T3" fmla="*/ 3 h 150"/>
                <a:gd name="T4" fmla="*/ 38 w 150"/>
                <a:gd name="T5" fmla="*/ 9 h 150"/>
                <a:gd name="T6" fmla="*/ 27 w 150"/>
                <a:gd name="T7" fmla="*/ 17 h 150"/>
                <a:gd name="T8" fmla="*/ 17 w 150"/>
                <a:gd name="T9" fmla="*/ 27 h 150"/>
                <a:gd name="T10" fmla="*/ 8 w 150"/>
                <a:gd name="T11" fmla="*/ 39 h 150"/>
                <a:gd name="T12" fmla="*/ 3 w 150"/>
                <a:gd name="T13" fmla="*/ 53 h 150"/>
                <a:gd name="T14" fmla="*/ 0 w 150"/>
                <a:gd name="T15" fmla="*/ 68 h 150"/>
                <a:gd name="T16" fmla="*/ 0 w 150"/>
                <a:gd name="T17" fmla="*/ 83 h 150"/>
                <a:gd name="T18" fmla="*/ 3 w 150"/>
                <a:gd name="T19" fmla="*/ 98 h 150"/>
                <a:gd name="T20" fmla="*/ 8 w 150"/>
                <a:gd name="T21" fmla="*/ 111 h 150"/>
                <a:gd name="T22" fmla="*/ 17 w 150"/>
                <a:gd name="T23" fmla="*/ 123 h 150"/>
                <a:gd name="T24" fmla="*/ 27 w 150"/>
                <a:gd name="T25" fmla="*/ 133 h 150"/>
                <a:gd name="T26" fmla="*/ 38 w 150"/>
                <a:gd name="T27" fmla="*/ 141 h 150"/>
                <a:gd name="T28" fmla="*/ 52 w 150"/>
                <a:gd name="T29" fmla="*/ 147 h 150"/>
                <a:gd name="T30" fmla="*/ 67 w 150"/>
                <a:gd name="T31" fmla="*/ 150 h 150"/>
                <a:gd name="T32" fmla="*/ 82 w 150"/>
                <a:gd name="T33" fmla="*/ 150 h 150"/>
                <a:gd name="T34" fmla="*/ 97 w 150"/>
                <a:gd name="T35" fmla="*/ 147 h 150"/>
                <a:gd name="T36" fmla="*/ 110 w 150"/>
                <a:gd name="T37" fmla="*/ 141 h 150"/>
                <a:gd name="T38" fmla="*/ 122 w 150"/>
                <a:gd name="T39" fmla="*/ 133 h 150"/>
                <a:gd name="T40" fmla="*/ 133 w 150"/>
                <a:gd name="T41" fmla="*/ 123 h 150"/>
                <a:gd name="T42" fmla="*/ 140 w 150"/>
                <a:gd name="T43" fmla="*/ 111 h 150"/>
                <a:gd name="T44" fmla="*/ 147 w 150"/>
                <a:gd name="T45" fmla="*/ 98 h 150"/>
                <a:gd name="T46" fmla="*/ 150 w 150"/>
                <a:gd name="T47" fmla="*/ 83 h 150"/>
                <a:gd name="T48" fmla="*/ 150 w 150"/>
                <a:gd name="T49" fmla="*/ 68 h 150"/>
                <a:gd name="T50" fmla="*/ 147 w 150"/>
                <a:gd name="T51" fmla="*/ 53 h 150"/>
                <a:gd name="T52" fmla="*/ 140 w 150"/>
                <a:gd name="T53" fmla="*/ 39 h 150"/>
                <a:gd name="T54" fmla="*/ 133 w 150"/>
                <a:gd name="T55" fmla="*/ 27 h 150"/>
                <a:gd name="T56" fmla="*/ 122 w 150"/>
                <a:gd name="T57" fmla="*/ 17 h 150"/>
                <a:gd name="T58" fmla="*/ 110 w 150"/>
                <a:gd name="T59" fmla="*/ 9 h 150"/>
                <a:gd name="T60" fmla="*/ 97 w 150"/>
                <a:gd name="T61" fmla="*/ 3 h 150"/>
                <a:gd name="T62" fmla="*/ 82 w 150"/>
                <a:gd name="T6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50">
                  <a:moveTo>
                    <a:pt x="75" y="0"/>
                  </a:moveTo>
                  <a:lnTo>
                    <a:pt x="67" y="0"/>
                  </a:lnTo>
                  <a:lnTo>
                    <a:pt x="60" y="1"/>
                  </a:lnTo>
                  <a:lnTo>
                    <a:pt x="52" y="3"/>
                  </a:lnTo>
                  <a:lnTo>
                    <a:pt x="45" y="6"/>
                  </a:lnTo>
                  <a:lnTo>
                    <a:pt x="38" y="9"/>
                  </a:lnTo>
                  <a:lnTo>
                    <a:pt x="32" y="13"/>
                  </a:lnTo>
                  <a:lnTo>
                    <a:pt x="27" y="17"/>
                  </a:lnTo>
                  <a:lnTo>
                    <a:pt x="21" y="22"/>
                  </a:lnTo>
                  <a:lnTo>
                    <a:pt x="17" y="27"/>
                  </a:lnTo>
                  <a:lnTo>
                    <a:pt x="13" y="33"/>
                  </a:lnTo>
                  <a:lnTo>
                    <a:pt x="8" y="39"/>
                  </a:lnTo>
                  <a:lnTo>
                    <a:pt x="5" y="45"/>
                  </a:lnTo>
                  <a:lnTo>
                    <a:pt x="3" y="53"/>
                  </a:lnTo>
                  <a:lnTo>
                    <a:pt x="1" y="60"/>
                  </a:lnTo>
                  <a:lnTo>
                    <a:pt x="0" y="68"/>
                  </a:lnTo>
                  <a:lnTo>
                    <a:pt x="0" y="75"/>
                  </a:lnTo>
                  <a:lnTo>
                    <a:pt x="0" y="83"/>
                  </a:lnTo>
                  <a:lnTo>
                    <a:pt x="1" y="90"/>
                  </a:lnTo>
                  <a:lnTo>
                    <a:pt x="3" y="98"/>
                  </a:lnTo>
                  <a:lnTo>
                    <a:pt x="5" y="104"/>
                  </a:lnTo>
                  <a:lnTo>
                    <a:pt x="8" y="111"/>
                  </a:lnTo>
                  <a:lnTo>
                    <a:pt x="13" y="117"/>
                  </a:lnTo>
                  <a:lnTo>
                    <a:pt x="17" y="123"/>
                  </a:lnTo>
                  <a:lnTo>
                    <a:pt x="21" y="128"/>
                  </a:lnTo>
                  <a:lnTo>
                    <a:pt x="27" y="133"/>
                  </a:lnTo>
                  <a:lnTo>
                    <a:pt x="32" y="138"/>
                  </a:lnTo>
                  <a:lnTo>
                    <a:pt x="38" y="141"/>
                  </a:lnTo>
                  <a:lnTo>
                    <a:pt x="45" y="144"/>
                  </a:lnTo>
                  <a:lnTo>
                    <a:pt x="52" y="147"/>
                  </a:lnTo>
                  <a:lnTo>
                    <a:pt x="60" y="149"/>
                  </a:lnTo>
                  <a:lnTo>
                    <a:pt x="67" y="150"/>
                  </a:lnTo>
                  <a:lnTo>
                    <a:pt x="75" y="150"/>
                  </a:lnTo>
                  <a:lnTo>
                    <a:pt x="82" y="150"/>
                  </a:lnTo>
                  <a:lnTo>
                    <a:pt x="90" y="149"/>
                  </a:lnTo>
                  <a:lnTo>
                    <a:pt x="97" y="147"/>
                  </a:lnTo>
                  <a:lnTo>
                    <a:pt x="104" y="144"/>
                  </a:lnTo>
                  <a:lnTo>
                    <a:pt x="110" y="141"/>
                  </a:lnTo>
                  <a:lnTo>
                    <a:pt x="117" y="138"/>
                  </a:lnTo>
                  <a:lnTo>
                    <a:pt x="122" y="133"/>
                  </a:lnTo>
                  <a:lnTo>
                    <a:pt x="127" y="128"/>
                  </a:lnTo>
                  <a:lnTo>
                    <a:pt x="133" y="123"/>
                  </a:lnTo>
                  <a:lnTo>
                    <a:pt x="137" y="117"/>
                  </a:lnTo>
                  <a:lnTo>
                    <a:pt x="140" y="111"/>
                  </a:lnTo>
                  <a:lnTo>
                    <a:pt x="144" y="104"/>
                  </a:lnTo>
                  <a:lnTo>
                    <a:pt x="147" y="98"/>
                  </a:lnTo>
                  <a:lnTo>
                    <a:pt x="148" y="90"/>
                  </a:lnTo>
                  <a:lnTo>
                    <a:pt x="150" y="83"/>
                  </a:lnTo>
                  <a:lnTo>
                    <a:pt x="150" y="75"/>
                  </a:lnTo>
                  <a:lnTo>
                    <a:pt x="150" y="68"/>
                  </a:lnTo>
                  <a:lnTo>
                    <a:pt x="148" y="60"/>
                  </a:lnTo>
                  <a:lnTo>
                    <a:pt x="147" y="53"/>
                  </a:lnTo>
                  <a:lnTo>
                    <a:pt x="144" y="45"/>
                  </a:lnTo>
                  <a:lnTo>
                    <a:pt x="140" y="39"/>
                  </a:lnTo>
                  <a:lnTo>
                    <a:pt x="137" y="33"/>
                  </a:lnTo>
                  <a:lnTo>
                    <a:pt x="133" y="27"/>
                  </a:lnTo>
                  <a:lnTo>
                    <a:pt x="127" y="22"/>
                  </a:lnTo>
                  <a:lnTo>
                    <a:pt x="122" y="17"/>
                  </a:lnTo>
                  <a:lnTo>
                    <a:pt x="117" y="13"/>
                  </a:lnTo>
                  <a:lnTo>
                    <a:pt x="110" y="9"/>
                  </a:lnTo>
                  <a:lnTo>
                    <a:pt x="104" y="6"/>
                  </a:lnTo>
                  <a:lnTo>
                    <a:pt x="97" y="3"/>
                  </a:lnTo>
                  <a:lnTo>
                    <a:pt x="90" y="1"/>
                  </a:lnTo>
                  <a:lnTo>
                    <a:pt x="82" y="0"/>
                  </a:ln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5" name="Freeform 533">
              <a:extLst>
                <a:ext uri="{FF2B5EF4-FFF2-40B4-BE49-F238E27FC236}">
                  <a16:creationId xmlns:a16="http://schemas.microsoft.com/office/drawing/2014/main" id="{922A9BE5-B035-4BE9-B224-A631D6499DC1}"/>
                </a:ext>
              </a:extLst>
            </p:cNvPr>
            <p:cNvSpPr>
              <a:spLocks noEditPoints="1"/>
            </p:cNvSpPr>
            <p:nvPr/>
          </p:nvSpPr>
          <p:spPr bwMode="auto">
            <a:xfrm>
              <a:off x="2789238" y="2654300"/>
              <a:ext cx="96838" cy="106363"/>
            </a:xfrm>
            <a:custGeom>
              <a:avLst/>
              <a:gdLst>
                <a:gd name="T0" fmla="*/ 30 w 301"/>
                <a:gd name="T1" fmla="*/ 30 h 331"/>
                <a:gd name="T2" fmla="*/ 250 w 301"/>
                <a:gd name="T3" fmla="*/ 150 h 331"/>
                <a:gd name="T4" fmla="*/ 301 w 301"/>
                <a:gd name="T5" fmla="*/ 165 h 331"/>
                <a:gd name="T6" fmla="*/ 300 w 301"/>
                <a:gd name="T7" fmla="*/ 161 h 331"/>
                <a:gd name="T8" fmla="*/ 300 w 301"/>
                <a:gd name="T9" fmla="*/ 160 h 331"/>
                <a:gd name="T10" fmla="*/ 297 w 301"/>
                <a:gd name="T11" fmla="*/ 155 h 331"/>
                <a:gd name="T12" fmla="*/ 297 w 301"/>
                <a:gd name="T13" fmla="*/ 155 h 331"/>
                <a:gd name="T14" fmla="*/ 144 w 301"/>
                <a:gd name="T15" fmla="*/ 2 h 331"/>
                <a:gd name="T16" fmla="*/ 138 w 301"/>
                <a:gd name="T17" fmla="*/ 0 h 331"/>
                <a:gd name="T18" fmla="*/ 15 w 301"/>
                <a:gd name="T19" fmla="*/ 0 h 331"/>
                <a:gd name="T20" fmla="*/ 10 w 301"/>
                <a:gd name="T21" fmla="*/ 1 h 331"/>
                <a:gd name="T22" fmla="*/ 4 w 301"/>
                <a:gd name="T23" fmla="*/ 4 h 331"/>
                <a:gd name="T24" fmla="*/ 1 w 301"/>
                <a:gd name="T25" fmla="*/ 10 h 331"/>
                <a:gd name="T26" fmla="*/ 0 w 301"/>
                <a:gd name="T27" fmla="*/ 15 h 331"/>
                <a:gd name="T28" fmla="*/ 0 w 301"/>
                <a:gd name="T29" fmla="*/ 316 h 331"/>
                <a:gd name="T30" fmla="*/ 1 w 301"/>
                <a:gd name="T31" fmla="*/ 322 h 331"/>
                <a:gd name="T32" fmla="*/ 4 w 301"/>
                <a:gd name="T33" fmla="*/ 327 h 331"/>
                <a:gd name="T34" fmla="*/ 10 w 301"/>
                <a:gd name="T35" fmla="*/ 330 h 331"/>
                <a:gd name="T36" fmla="*/ 15 w 301"/>
                <a:gd name="T37" fmla="*/ 331 h 331"/>
                <a:gd name="T38" fmla="*/ 31 w 301"/>
                <a:gd name="T39" fmla="*/ 324 h 331"/>
                <a:gd name="T40" fmla="*/ 31 w 301"/>
                <a:gd name="T41" fmla="*/ 306 h 331"/>
                <a:gd name="T42" fmla="*/ 35 w 301"/>
                <a:gd name="T43" fmla="*/ 285 h 331"/>
                <a:gd name="T44" fmla="*/ 43 w 301"/>
                <a:gd name="T45" fmla="*/ 266 h 331"/>
                <a:gd name="T46" fmla="*/ 55 w 301"/>
                <a:gd name="T47" fmla="*/ 249 h 331"/>
                <a:gd name="T48" fmla="*/ 69 w 301"/>
                <a:gd name="T49" fmla="*/ 235 h 331"/>
                <a:gd name="T50" fmla="*/ 86 w 301"/>
                <a:gd name="T51" fmla="*/ 223 h 331"/>
                <a:gd name="T52" fmla="*/ 104 w 301"/>
                <a:gd name="T53" fmla="*/ 215 h 331"/>
                <a:gd name="T54" fmla="*/ 126 w 301"/>
                <a:gd name="T55" fmla="*/ 211 h 331"/>
                <a:gd name="T56" fmla="*/ 147 w 301"/>
                <a:gd name="T57" fmla="*/ 211 h 331"/>
                <a:gd name="T58" fmla="*/ 167 w 301"/>
                <a:gd name="T59" fmla="*/ 215 h 331"/>
                <a:gd name="T60" fmla="*/ 186 w 301"/>
                <a:gd name="T61" fmla="*/ 223 h 331"/>
                <a:gd name="T62" fmla="*/ 203 w 301"/>
                <a:gd name="T63" fmla="*/ 235 h 331"/>
                <a:gd name="T64" fmla="*/ 217 w 301"/>
                <a:gd name="T65" fmla="*/ 249 h 331"/>
                <a:gd name="T66" fmla="*/ 229 w 301"/>
                <a:gd name="T67" fmla="*/ 266 h 331"/>
                <a:gd name="T68" fmla="*/ 236 w 301"/>
                <a:gd name="T69" fmla="*/ 285 h 331"/>
                <a:gd name="T70" fmla="*/ 240 w 301"/>
                <a:gd name="T71" fmla="*/ 306 h 331"/>
                <a:gd name="T72" fmla="*/ 241 w 301"/>
                <a:gd name="T73" fmla="*/ 324 h 331"/>
                <a:gd name="T74" fmla="*/ 286 w 301"/>
                <a:gd name="T75" fmla="*/ 331 h 331"/>
                <a:gd name="T76" fmla="*/ 292 w 301"/>
                <a:gd name="T77" fmla="*/ 330 h 331"/>
                <a:gd name="T78" fmla="*/ 297 w 301"/>
                <a:gd name="T79" fmla="*/ 327 h 331"/>
                <a:gd name="T80" fmla="*/ 300 w 301"/>
                <a:gd name="T81" fmla="*/ 322 h 331"/>
                <a:gd name="T82" fmla="*/ 301 w 301"/>
                <a:gd name="T83" fmla="*/ 316 h 331"/>
                <a:gd name="T84" fmla="*/ 301 w 301"/>
                <a:gd name="T85" fmla="*/ 165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1" h="331">
                  <a:moveTo>
                    <a:pt x="30" y="150"/>
                  </a:moveTo>
                  <a:lnTo>
                    <a:pt x="30" y="30"/>
                  </a:lnTo>
                  <a:lnTo>
                    <a:pt x="130" y="30"/>
                  </a:lnTo>
                  <a:lnTo>
                    <a:pt x="250" y="150"/>
                  </a:lnTo>
                  <a:lnTo>
                    <a:pt x="30" y="150"/>
                  </a:lnTo>
                  <a:close/>
                  <a:moveTo>
                    <a:pt x="301" y="165"/>
                  </a:moveTo>
                  <a:lnTo>
                    <a:pt x="300" y="163"/>
                  </a:lnTo>
                  <a:lnTo>
                    <a:pt x="300" y="161"/>
                  </a:lnTo>
                  <a:lnTo>
                    <a:pt x="300" y="160"/>
                  </a:lnTo>
                  <a:lnTo>
                    <a:pt x="300" y="160"/>
                  </a:lnTo>
                  <a:lnTo>
                    <a:pt x="298" y="156"/>
                  </a:lnTo>
                  <a:lnTo>
                    <a:pt x="297" y="155"/>
                  </a:lnTo>
                  <a:lnTo>
                    <a:pt x="297" y="155"/>
                  </a:lnTo>
                  <a:lnTo>
                    <a:pt x="297" y="155"/>
                  </a:lnTo>
                  <a:lnTo>
                    <a:pt x="147" y="4"/>
                  </a:lnTo>
                  <a:lnTo>
                    <a:pt x="144" y="2"/>
                  </a:lnTo>
                  <a:lnTo>
                    <a:pt x="142" y="1"/>
                  </a:lnTo>
                  <a:lnTo>
                    <a:pt x="138" y="0"/>
                  </a:lnTo>
                  <a:lnTo>
                    <a:pt x="136" y="0"/>
                  </a:lnTo>
                  <a:lnTo>
                    <a:pt x="15" y="0"/>
                  </a:lnTo>
                  <a:lnTo>
                    <a:pt x="12" y="0"/>
                  </a:lnTo>
                  <a:lnTo>
                    <a:pt x="10" y="1"/>
                  </a:lnTo>
                  <a:lnTo>
                    <a:pt x="7" y="2"/>
                  </a:lnTo>
                  <a:lnTo>
                    <a:pt x="4" y="4"/>
                  </a:lnTo>
                  <a:lnTo>
                    <a:pt x="3" y="6"/>
                  </a:lnTo>
                  <a:lnTo>
                    <a:pt x="1" y="10"/>
                  </a:lnTo>
                  <a:lnTo>
                    <a:pt x="1" y="12"/>
                  </a:lnTo>
                  <a:lnTo>
                    <a:pt x="0" y="15"/>
                  </a:lnTo>
                  <a:lnTo>
                    <a:pt x="0" y="165"/>
                  </a:lnTo>
                  <a:lnTo>
                    <a:pt x="0" y="316"/>
                  </a:lnTo>
                  <a:lnTo>
                    <a:pt x="1" y="320"/>
                  </a:lnTo>
                  <a:lnTo>
                    <a:pt x="1" y="322"/>
                  </a:lnTo>
                  <a:lnTo>
                    <a:pt x="3" y="325"/>
                  </a:lnTo>
                  <a:lnTo>
                    <a:pt x="4" y="327"/>
                  </a:lnTo>
                  <a:lnTo>
                    <a:pt x="7" y="328"/>
                  </a:lnTo>
                  <a:lnTo>
                    <a:pt x="10" y="330"/>
                  </a:lnTo>
                  <a:lnTo>
                    <a:pt x="12" y="331"/>
                  </a:lnTo>
                  <a:lnTo>
                    <a:pt x="15" y="331"/>
                  </a:lnTo>
                  <a:lnTo>
                    <a:pt x="31" y="331"/>
                  </a:lnTo>
                  <a:lnTo>
                    <a:pt x="31" y="324"/>
                  </a:lnTo>
                  <a:lnTo>
                    <a:pt x="30" y="316"/>
                  </a:lnTo>
                  <a:lnTo>
                    <a:pt x="31" y="306"/>
                  </a:lnTo>
                  <a:lnTo>
                    <a:pt x="32" y="295"/>
                  </a:lnTo>
                  <a:lnTo>
                    <a:pt x="35" y="285"/>
                  </a:lnTo>
                  <a:lnTo>
                    <a:pt x="39" y="276"/>
                  </a:lnTo>
                  <a:lnTo>
                    <a:pt x="43" y="266"/>
                  </a:lnTo>
                  <a:lnTo>
                    <a:pt x="48" y="257"/>
                  </a:lnTo>
                  <a:lnTo>
                    <a:pt x="55" y="249"/>
                  </a:lnTo>
                  <a:lnTo>
                    <a:pt x="61" y="241"/>
                  </a:lnTo>
                  <a:lnTo>
                    <a:pt x="69" y="235"/>
                  </a:lnTo>
                  <a:lnTo>
                    <a:pt x="77" y="228"/>
                  </a:lnTo>
                  <a:lnTo>
                    <a:pt x="86" y="223"/>
                  </a:lnTo>
                  <a:lnTo>
                    <a:pt x="94" y="219"/>
                  </a:lnTo>
                  <a:lnTo>
                    <a:pt x="104" y="215"/>
                  </a:lnTo>
                  <a:lnTo>
                    <a:pt x="115" y="213"/>
                  </a:lnTo>
                  <a:lnTo>
                    <a:pt x="126" y="211"/>
                  </a:lnTo>
                  <a:lnTo>
                    <a:pt x="136" y="211"/>
                  </a:lnTo>
                  <a:lnTo>
                    <a:pt x="147" y="211"/>
                  </a:lnTo>
                  <a:lnTo>
                    <a:pt x="157" y="213"/>
                  </a:lnTo>
                  <a:lnTo>
                    <a:pt x="167" y="215"/>
                  </a:lnTo>
                  <a:lnTo>
                    <a:pt x="177" y="219"/>
                  </a:lnTo>
                  <a:lnTo>
                    <a:pt x="186" y="223"/>
                  </a:lnTo>
                  <a:lnTo>
                    <a:pt x="194" y="228"/>
                  </a:lnTo>
                  <a:lnTo>
                    <a:pt x="203" y="235"/>
                  </a:lnTo>
                  <a:lnTo>
                    <a:pt x="210" y="241"/>
                  </a:lnTo>
                  <a:lnTo>
                    <a:pt x="217" y="249"/>
                  </a:lnTo>
                  <a:lnTo>
                    <a:pt x="223" y="257"/>
                  </a:lnTo>
                  <a:lnTo>
                    <a:pt x="229" y="266"/>
                  </a:lnTo>
                  <a:lnTo>
                    <a:pt x="233" y="276"/>
                  </a:lnTo>
                  <a:lnTo>
                    <a:pt x="236" y="285"/>
                  </a:lnTo>
                  <a:lnTo>
                    <a:pt x="239" y="295"/>
                  </a:lnTo>
                  <a:lnTo>
                    <a:pt x="240" y="306"/>
                  </a:lnTo>
                  <a:lnTo>
                    <a:pt x="241" y="316"/>
                  </a:lnTo>
                  <a:lnTo>
                    <a:pt x="241" y="324"/>
                  </a:lnTo>
                  <a:lnTo>
                    <a:pt x="240" y="331"/>
                  </a:lnTo>
                  <a:lnTo>
                    <a:pt x="286" y="331"/>
                  </a:lnTo>
                  <a:lnTo>
                    <a:pt x="290" y="330"/>
                  </a:lnTo>
                  <a:lnTo>
                    <a:pt x="292" y="330"/>
                  </a:lnTo>
                  <a:lnTo>
                    <a:pt x="295" y="328"/>
                  </a:lnTo>
                  <a:lnTo>
                    <a:pt x="297" y="327"/>
                  </a:lnTo>
                  <a:lnTo>
                    <a:pt x="299" y="325"/>
                  </a:lnTo>
                  <a:lnTo>
                    <a:pt x="300" y="322"/>
                  </a:lnTo>
                  <a:lnTo>
                    <a:pt x="301" y="320"/>
                  </a:lnTo>
                  <a:lnTo>
                    <a:pt x="301" y="316"/>
                  </a:lnTo>
                  <a:lnTo>
                    <a:pt x="301" y="165"/>
                  </a:lnTo>
                  <a:lnTo>
                    <a:pt x="301" y="165"/>
                  </a:lnTo>
                  <a:lnTo>
                    <a:pt x="301" y="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6" name="Freeform 534">
              <a:extLst>
                <a:ext uri="{FF2B5EF4-FFF2-40B4-BE49-F238E27FC236}">
                  <a16:creationId xmlns:a16="http://schemas.microsoft.com/office/drawing/2014/main" id="{AE4B17A5-F296-4E67-A197-56215DF0BE31}"/>
                </a:ext>
              </a:extLst>
            </p:cNvPr>
            <p:cNvSpPr>
              <a:spLocks/>
            </p:cNvSpPr>
            <p:nvPr/>
          </p:nvSpPr>
          <p:spPr bwMode="auto">
            <a:xfrm>
              <a:off x="2808288" y="2732088"/>
              <a:ext cx="49213" cy="47625"/>
            </a:xfrm>
            <a:custGeom>
              <a:avLst/>
              <a:gdLst>
                <a:gd name="T0" fmla="*/ 68 w 151"/>
                <a:gd name="T1" fmla="*/ 0 h 150"/>
                <a:gd name="T2" fmla="*/ 54 w 151"/>
                <a:gd name="T3" fmla="*/ 3 h 150"/>
                <a:gd name="T4" fmla="*/ 40 w 151"/>
                <a:gd name="T5" fmla="*/ 9 h 150"/>
                <a:gd name="T6" fmla="*/ 28 w 151"/>
                <a:gd name="T7" fmla="*/ 17 h 150"/>
                <a:gd name="T8" fmla="*/ 17 w 151"/>
                <a:gd name="T9" fmla="*/ 27 h 150"/>
                <a:gd name="T10" fmla="*/ 10 w 151"/>
                <a:gd name="T11" fmla="*/ 39 h 150"/>
                <a:gd name="T12" fmla="*/ 4 w 151"/>
                <a:gd name="T13" fmla="*/ 53 h 150"/>
                <a:gd name="T14" fmla="*/ 1 w 151"/>
                <a:gd name="T15" fmla="*/ 68 h 150"/>
                <a:gd name="T16" fmla="*/ 1 w 151"/>
                <a:gd name="T17" fmla="*/ 83 h 150"/>
                <a:gd name="T18" fmla="*/ 4 w 151"/>
                <a:gd name="T19" fmla="*/ 98 h 150"/>
                <a:gd name="T20" fmla="*/ 10 w 151"/>
                <a:gd name="T21" fmla="*/ 111 h 150"/>
                <a:gd name="T22" fmla="*/ 17 w 151"/>
                <a:gd name="T23" fmla="*/ 123 h 150"/>
                <a:gd name="T24" fmla="*/ 28 w 151"/>
                <a:gd name="T25" fmla="*/ 133 h 150"/>
                <a:gd name="T26" fmla="*/ 40 w 151"/>
                <a:gd name="T27" fmla="*/ 141 h 150"/>
                <a:gd name="T28" fmla="*/ 54 w 151"/>
                <a:gd name="T29" fmla="*/ 147 h 150"/>
                <a:gd name="T30" fmla="*/ 68 w 151"/>
                <a:gd name="T31" fmla="*/ 150 h 150"/>
                <a:gd name="T32" fmla="*/ 84 w 151"/>
                <a:gd name="T33" fmla="*/ 150 h 150"/>
                <a:gd name="T34" fmla="*/ 98 w 151"/>
                <a:gd name="T35" fmla="*/ 147 h 150"/>
                <a:gd name="T36" fmla="*/ 112 w 151"/>
                <a:gd name="T37" fmla="*/ 141 h 150"/>
                <a:gd name="T38" fmla="*/ 124 w 151"/>
                <a:gd name="T39" fmla="*/ 133 h 150"/>
                <a:gd name="T40" fmla="*/ 134 w 151"/>
                <a:gd name="T41" fmla="*/ 123 h 150"/>
                <a:gd name="T42" fmla="*/ 142 w 151"/>
                <a:gd name="T43" fmla="*/ 111 h 150"/>
                <a:gd name="T44" fmla="*/ 148 w 151"/>
                <a:gd name="T45" fmla="*/ 98 h 150"/>
                <a:gd name="T46" fmla="*/ 150 w 151"/>
                <a:gd name="T47" fmla="*/ 83 h 150"/>
                <a:gd name="T48" fmla="*/ 150 w 151"/>
                <a:gd name="T49" fmla="*/ 68 h 150"/>
                <a:gd name="T50" fmla="*/ 148 w 151"/>
                <a:gd name="T51" fmla="*/ 53 h 150"/>
                <a:gd name="T52" fmla="*/ 142 w 151"/>
                <a:gd name="T53" fmla="*/ 39 h 150"/>
                <a:gd name="T54" fmla="*/ 134 w 151"/>
                <a:gd name="T55" fmla="*/ 27 h 150"/>
                <a:gd name="T56" fmla="*/ 124 w 151"/>
                <a:gd name="T57" fmla="*/ 17 h 150"/>
                <a:gd name="T58" fmla="*/ 112 w 151"/>
                <a:gd name="T59" fmla="*/ 9 h 150"/>
                <a:gd name="T60" fmla="*/ 98 w 151"/>
                <a:gd name="T61" fmla="*/ 3 h 150"/>
                <a:gd name="T62" fmla="*/ 84 w 151"/>
                <a:gd name="T6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 h="150">
                  <a:moveTo>
                    <a:pt x="76" y="0"/>
                  </a:moveTo>
                  <a:lnTo>
                    <a:pt x="68" y="0"/>
                  </a:lnTo>
                  <a:lnTo>
                    <a:pt x="60" y="1"/>
                  </a:lnTo>
                  <a:lnTo>
                    <a:pt x="54" y="3"/>
                  </a:lnTo>
                  <a:lnTo>
                    <a:pt x="46" y="6"/>
                  </a:lnTo>
                  <a:lnTo>
                    <a:pt x="40" y="9"/>
                  </a:lnTo>
                  <a:lnTo>
                    <a:pt x="33" y="13"/>
                  </a:lnTo>
                  <a:lnTo>
                    <a:pt x="28" y="17"/>
                  </a:lnTo>
                  <a:lnTo>
                    <a:pt x="23" y="22"/>
                  </a:lnTo>
                  <a:lnTo>
                    <a:pt x="17" y="27"/>
                  </a:lnTo>
                  <a:lnTo>
                    <a:pt x="13" y="33"/>
                  </a:lnTo>
                  <a:lnTo>
                    <a:pt x="10" y="39"/>
                  </a:lnTo>
                  <a:lnTo>
                    <a:pt x="7" y="45"/>
                  </a:lnTo>
                  <a:lnTo>
                    <a:pt x="4" y="53"/>
                  </a:lnTo>
                  <a:lnTo>
                    <a:pt x="2" y="60"/>
                  </a:lnTo>
                  <a:lnTo>
                    <a:pt x="1" y="68"/>
                  </a:lnTo>
                  <a:lnTo>
                    <a:pt x="0" y="75"/>
                  </a:lnTo>
                  <a:lnTo>
                    <a:pt x="1" y="83"/>
                  </a:lnTo>
                  <a:lnTo>
                    <a:pt x="2" y="90"/>
                  </a:lnTo>
                  <a:lnTo>
                    <a:pt x="4" y="98"/>
                  </a:lnTo>
                  <a:lnTo>
                    <a:pt x="7" y="104"/>
                  </a:lnTo>
                  <a:lnTo>
                    <a:pt x="10" y="111"/>
                  </a:lnTo>
                  <a:lnTo>
                    <a:pt x="13" y="117"/>
                  </a:lnTo>
                  <a:lnTo>
                    <a:pt x="17" y="123"/>
                  </a:lnTo>
                  <a:lnTo>
                    <a:pt x="23" y="128"/>
                  </a:lnTo>
                  <a:lnTo>
                    <a:pt x="28" y="133"/>
                  </a:lnTo>
                  <a:lnTo>
                    <a:pt x="33" y="138"/>
                  </a:lnTo>
                  <a:lnTo>
                    <a:pt x="40" y="141"/>
                  </a:lnTo>
                  <a:lnTo>
                    <a:pt x="46" y="144"/>
                  </a:lnTo>
                  <a:lnTo>
                    <a:pt x="54" y="147"/>
                  </a:lnTo>
                  <a:lnTo>
                    <a:pt x="60" y="149"/>
                  </a:lnTo>
                  <a:lnTo>
                    <a:pt x="68" y="150"/>
                  </a:lnTo>
                  <a:lnTo>
                    <a:pt x="76" y="150"/>
                  </a:lnTo>
                  <a:lnTo>
                    <a:pt x="84" y="150"/>
                  </a:lnTo>
                  <a:lnTo>
                    <a:pt x="91" y="149"/>
                  </a:lnTo>
                  <a:lnTo>
                    <a:pt x="98" y="147"/>
                  </a:lnTo>
                  <a:lnTo>
                    <a:pt x="105" y="144"/>
                  </a:lnTo>
                  <a:lnTo>
                    <a:pt x="112" y="141"/>
                  </a:lnTo>
                  <a:lnTo>
                    <a:pt x="118" y="138"/>
                  </a:lnTo>
                  <a:lnTo>
                    <a:pt x="124" y="133"/>
                  </a:lnTo>
                  <a:lnTo>
                    <a:pt x="129" y="128"/>
                  </a:lnTo>
                  <a:lnTo>
                    <a:pt x="134" y="123"/>
                  </a:lnTo>
                  <a:lnTo>
                    <a:pt x="139" y="117"/>
                  </a:lnTo>
                  <a:lnTo>
                    <a:pt x="142" y="111"/>
                  </a:lnTo>
                  <a:lnTo>
                    <a:pt x="145" y="104"/>
                  </a:lnTo>
                  <a:lnTo>
                    <a:pt x="148" y="98"/>
                  </a:lnTo>
                  <a:lnTo>
                    <a:pt x="149" y="90"/>
                  </a:lnTo>
                  <a:lnTo>
                    <a:pt x="150" y="83"/>
                  </a:lnTo>
                  <a:lnTo>
                    <a:pt x="151" y="75"/>
                  </a:lnTo>
                  <a:lnTo>
                    <a:pt x="150" y="68"/>
                  </a:lnTo>
                  <a:lnTo>
                    <a:pt x="149" y="60"/>
                  </a:lnTo>
                  <a:lnTo>
                    <a:pt x="148" y="53"/>
                  </a:lnTo>
                  <a:lnTo>
                    <a:pt x="145" y="45"/>
                  </a:lnTo>
                  <a:lnTo>
                    <a:pt x="142" y="39"/>
                  </a:lnTo>
                  <a:lnTo>
                    <a:pt x="139" y="33"/>
                  </a:lnTo>
                  <a:lnTo>
                    <a:pt x="134" y="27"/>
                  </a:lnTo>
                  <a:lnTo>
                    <a:pt x="129" y="22"/>
                  </a:lnTo>
                  <a:lnTo>
                    <a:pt x="124" y="17"/>
                  </a:lnTo>
                  <a:lnTo>
                    <a:pt x="118" y="13"/>
                  </a:lnTo>
                  <a:lnTo>
                    <a:pt x="112" y="9"/>
                  </a:lnTo>
                  <a:lnTo>
                    <a:pt x="105" y="6"/>
                  </a:lnTo>
                  <a:lnTo>
                    <a:pt x="98" y="3"/>
                  </a:lnTo>
                  <a:lnTo>
                    <a:pt x="91" y="1"/>
                  </a:lnTo>
                  <a:lnTo>
                    <a:pt x="84"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87" name="Group 186" descr="This image is an icon of a store. ">
            <a:extLst>
              <a:ext uri="{FF2B5EF4-FFF2-40B4-BE49-F238E27FC236}">
                <a16:creationId xmlns:a16="http://schemas.microsoft.com/office/drawing/2014/main" id="{D15DF590-B068-497B-9BD9-EA37C5B68852}"/>
              </a:ext>
            </a:extLst>
          </p:cNvPr>
          <p:cNvGrpSpPr/>
          <p:nvPr/>
        </p:nvGrpSpPr>
        <p:grpSpPr>
          <a:xfrm>
            <a:off x="10043308" y="2389046"/>
            <a:ext cx="215881" cy="187256"/>
            <a:chOff x="3171825" y="2530475"/>
            <a:chExt cx="287338" cy="249238"/>
          </a:xfrm>
          <a:solidFill>
            <a:schemeClr val="bg1"/>
          </a:solidFill>
        </p:grpSpPr>
        <p:sp>
          <p:nvSpPr>
            <p:cNvPr id="188" name="Freeform 535">
              <a:extLst>
                <a:ext uri="{FF2B5EF4-FFF2-40B4-BE49-F238E27FC236}">
                  <a16:creationId xmlns:a16="http://schemas.microsoft.com/office/drawing/2014/main" id="{BD6792E0-34EB-4474-A447-07DA8B31F638}"/>
                </a:ext>
              </a:extLst>
            </p:cNvPr>
            <p:cNvSpPr>
              <a:spLocks noEditPoints="1"/>
            </p:cNvSpPr>
            <p:nvPr/>
          </p:nvSpPr>
          <p:spPr bwMode="auto">
            <a:xfrm>
              <a:off x="3200400" y="2640013"/>
              <a:ext cx="230188" cy="139700"/>
            </a:xfrm>
            <a:custGeom>
              <a:avLst/>
              <a:gdLst>
                <a:gd name="T0" fmla="*/ 481 w 722"/>
                <a:gd name="T1" fmla="*/ 407 h 437"/>
                <a:gd name="T2" fmla="*/ 632 w 722"/>
                <a:gd name="T3" fmla="*/ 106 h 437"/>
                <a:gd name="T4" fmla="*/ 361 w 722"/>
                <a:gd name="T5" fmla="*/ 287 h 437"/>
                <a:gd name="T6" fmla="*/ 90 w 722"/>
                <a:gd name="T7" fmla="*/ 106 h 437"/>
                <a:gd name="T8" fmla="*/ 361 w 722"/>
                <a:gd name="T9" fmla="*/ 287 h 437"/>
                <a:gd name="T10" fmla="*/ 584 w 722"/>
                <a:gd name="T11" fmla="*/ 10 h 437"/>
                <a:gd name="T12" fmla="*/ 555 w 722"/>
                <a:gd name="T13" fmla="*/ 28 h 437"/>
                <a:gd name="T14" fmla="*/ 523 w 722"/>
                <a:gd name="T15" fmla="*/ 39 h 437"/>
                <a:gd name="T16" fmla="*/ 487 w 722"/>
                <a:gd name="T17" fmla="*/ 45 h 437"/>
                <a:gd name="T18" fmla="*/ 450 w 722"/>
                <a:gd name="T19" fmla="*/ 46 h 437"/>
                <a:gd name="T20" fmla="*/ 418 w 722"/>
                <a:gd name="T21" fmla="*/ 42 h 437"/>
                <a:gd name="T22" fmla="*/ 388 w 722"/>
                <a:gd name="T23" fmla="*/ 33 h 437"/>
                <a:gd name="T24" fmla="*/ 360 w 722"/>
                <a:gd name="T25" fmla="*/ 22 h 437"/>
                <a:gd name="T26" fmla="*/ 336 w 722"/>
                <a:gd name="T27" fmla="*/ 22 h 437"/>
                <a:gd name="T28" fmla="*/ 312 w 722"/>
                <a:gd name="T29" fmla="*/ 34 h 437"/>
                <a:gd name="T30" fmla="*/ 285 w 722"/>
                <a:gd name="T31" fmla="*/ 42 h 437"/>
                <a:gd name="T32" fmla="*/ 256 w 722"/>
                <a:gd name="T33" fmla="*/ 46 h 437"/>
                <a:gd name="T34" fmla="*/ 223 w 722"/>
                <a:gd name="T35" fmla="*/ 45 h 437"/>
                <a:gd name="T36" fmla="*/ 188 w 722"/>
                <a:gd name="T37" fmla="*/ 39 h 437"/>
                <a:gd name="T38" fmla="*/ 159 w 722"/>
                <a:gd name="T39" fmla="*/ 28 h 437"/>
                <a:gd name="T40" fmla="*/ 135 w 722"/>
                <a:gd name="T41" fmla="*/ 10 h 437"/>
                <a:gd name="T42" fmla="*/ 110 w 722"/>
                <a:gd name="T43" fmla="*/ 4 h 437"/>
                <a:gd name="T44" fmla="*/ 83 w 722"/>
                <a:gd name="T45" fmla="*/ 10 h 437"/>
                <a:gd name="T46" fmla="*/ 48 w 722"/>
                <a:gd name="T47" fmla="*/ 15 h 437"/>
                <a:gd name="T48" fmla="*/ 15 w 722"/>
                <a:gd name="T49" fmla="*/ 15 h 437"/>
                <a:gd name="T50" fmla="*/ 0 w 722"/>
                <a:gd name="T51" fmla="*/ 422 h 437"/>
                <a:gd name="T52" fmla="*/ 1 w 722"/>
                <a:gd name="T53" fmla="*/ 428 h 437"/>
                <a:gd name="T54" fmla="*/ 4 w 722"/>
                <a:gd name="T55" fmla="*/ 433 h 437"/>
                <a:gd name="T56" fmla="*/ 9 w 722"/>
                <a:gd name="T57" fmla="*/ 436 h 437"/>
                <a:gd name="T58" fmla="*/ 15 w 722"/>
                <a:gd name="T59" fmla="*/ 437 h 437"/>
                <a:gd name="T60" fmla="*/ 647 w 722"/>
                <a:gd name="T61" fmla="*/ 437 h 437"/>
                <a:gd name="T62" fmla="*/ 711 w 722"/>
                <a:gd name="T63" fmla="*/ 437 h 437"/>
                <a:gd name="T64" fmla="*/ 716 w 722"/>
                <a:gd name="T65" fmla="*/ 435 h 437"/>
                <a:gd name="T66" fmla="*/ 720 w 722"/>
                <a:gd name="T67" fmla="*/ 431 h 437"/>
                <a:gd name="T68" fmla="*/ 722 w 722"/>
                <a:gd name="T69" fmla="*/ 426 h 437"/>
                <a:gd name="T70" fmla="*/ 722 w 722"/>
                <a:gd name="T71" fmla="*/ 9 h 437"/>
                <a:gd name="T72" fmla="*/ 700 w 722"/>
                <a:gd name="T73" fmla="*/ 14 h 437"/>
                <a:gd name="T74" fmla="*/ 677 w 722"/>
                <a:gd name="T75" fmla="*/ 16 h 437"/>
                <a:gd name="T76" fmla="*/ 636 w 722"/>
                <a:gd name="T77" fmla="*/ 12 h 437"/>
                <a:gd name="T78" fmla="*/ 597 w 722"/>
                <a:gd name="T79"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22" h="437">
                  <a:moveTo>
                    <a:pt x="632" y="407"/>
                  </a:moveTo>
                  <a:lnTo>
                    <a:pt x="481" y="407"/>
                  </a:lnTo>
                  <a:lnTo>
                    <a:pt x="481" y="106"/>
                  </a:lnTo>
                  <a:lnTo>
                    <a:pt x="632" y="106"/>
                  </a:lnTo>
                  <a:lnTo>
                    <a:pt x="632" y="407"/>
                  </a:lnTo>
                  <a:close/>
                  <a:moveTo>
                    <a:pt x="361" y="287"/>
                  </a:moveTo>
                  <a:lnTo>
                    <a:pt x="90" y="287"/>
                  </a:lnTo>
                  <a:lnTo>
                    <a:pt x="90" y="106"/>
                  </a:lnTo>
                  <a:lnTo>
                    <a:pt x="361" y="106"/>
                  </a:lnTo>
                  <a:lnTo>
                    <a:pt x="361" y="287"/>
                  </a:lnTo>
                  <a:close/>
                  <a:moveTo>
                    <a:pt x="597" y="0"/>
                  </a:moveTo>
                  <a:lnTo>
                    <a:pt x="584" y="10"/>
                  </a:lnTo>
                  <a:lnTo>
                    <a:pt x="570" y="20"/>
                  </a:lnTo>
                  <a:lnTo>
                    <a:pt x="555" y="28"/>
                  </a:lnTo>
                  <a:lnTo>
                    <a:pt x="540" y="34"/>
                  </a:lnTo>
                  <a:lnTo>
                    <a:pt x="523" y="39"/>
                  </a:lnTo>
                  <a:lnTo>
                    <a:pt x="505" y="43"/>
                  </a:lnTo>
                  <a:lnTo>
                    <a:pt x="487" y="45"/>
                  </a:lnTo>
                  <a:lnTo>
                    <a:pt x="466" y="46"/>
                  </a:lnTo>
                  <a:lnTo>
                    <a:pt x="450" y="46"/>
                  </a:lnTo>
                  <a:lnTo>
                    <a:pt x="434" y="44"/>
                  </a:lnTo>
                  <a:lnTo>
                    <a:pt x="418" y="42"/>
                  </a:lnTo>
                  <a:lnTo>
                    <a:pt x="403" y="38"/>
                  </a:lnTo>
                  <a:lnTo>
                    <a:pt x="388" y="33"/>
                  </a:lnTo>
                  <a:lnTo>
                    <a:pt x="374" y="29"/>
                  </a:lnTo>
                  <a:lnTo>
                    <a:pt x="360" y="22"/>
                  </a:lnTo>
                  <a:lnTo>
                    <a:pt x="347" y="15"/>
                  </a:lnTo>
                  <a:lnTo>
                    <a:pt x="336" y="22"/>
                  </a:lnTo>
                  <a:lnTo>
                    <a:pt x="325" y="29"/>
                  </a:lnTo>
                  <a:lnTo>
                    <a:pt x="312" y="34"/>
                  </a:lnTo>
                  <a:lnTo>
                    <a:pt x="299" y="38"/>
                  </a:lnTo>
                  <a:lnTo>
                    <a:pt x="285" y="42"/>
                  </a:lnTo>
                  <a:lnTo>
                    <a:pt x="271" y="44"/>
                  </a:lnTo>
                  <a:lnTo>
                    <a:pt x="256" y="46"/>
                  </a:lnTo>
                  <a:lnTo>
                    <a:pt x="241" y="46"/>
                  </a:lnTo>
                  <a:lnTo>
                    <a:pt x="223" y="45"/>
                  </a:lnTo>
                  <a:lnTo>
                    <a:pt x="204" y="43"/>
                  </a:lnTo>
                  <a:lnTo>
                    <a:pt x="188" y="39"/>
                  </a:lnTo>
                  <a:lnTo>
                    <a:pt x="173" y="35"/>
                  </a:lnTo>
                  <a:lnTo>
                    <a:pt x="159" y="28"/>
                  </a:lnTo>
                  <a:lnTo>
                    <a:pt x="147" y="20"/>
                  </a:lnTo>
                  <a:lnTo>
                    <a:pt x="135" y="10"/>
                  </a:lnTo>
                  <a:lnTo>
                    <a:pt x="123" y="0"/>
                  </a:lnTo>
                  <a:lnTo>
                    <a:pt x="110" y="4"/>
                  </a:lnTo>
                  <a:lnTo>
                    <a:pt x="96" y="7"/>
                  </a:lnTo>
                  <a:lnTo>
                    <a:pt x="83" y="10"/>
                  </a:lnTo>
                  <a:lnTo>
                    <a:pt x="70" y="13"/>
                  </a:lnTo>
                  <a:lnTo>
                    <a:pt x="48" y="15"/>
                  </a:lnTo>
                  <a:lnTo>
                    <a:pt x="30" y="16"/>
                  </a:lnTo>
                  <a:lnTo>
                    <a:pt x="15" y="15"/>
                  </a:lnTo>
                  <a:lnTo>
                    <a:pt x="0" y="13"/>
                  </a:lnTo>
                  <a:lnTo>
                    <a:pt x="0" y="422"/>
                  </a:lnTo>
                  <a:lnTo>
                    <a:pt x="1" y="426"/>
                  </a:lnTo>
                  <a:lnTo>
                    <a:pt x="1" y="428"/>
                  </a:lnTo>
                  <a:lnTo>
                    <a:pt x="3" y="431"/>
                  </a:lnTo>
                  <a:lnTo>
                    <a:pt x="4" y="433"/>
                  </a:lnTo>
                  <a:lnTo>
                    <a:pt x="6" y="435"/>
                  </a:lnTo>
                  <a:lnTo>
                    <a:pt x="9" y="436"/>
                  </a:lnTo>
                  <a:lnTo>
                    <a:pt x="11" y="437"/>
                  </a:lnTo>
                  <a:lnTo>
                    <a:pt x="15" y="437"/>
                  </a:lnTo>
                  <a:lnTo>
                    <a:pt x="466" y="437"/>
                  </a:lnTo>
                  <a:lnTo>
                    <a:pt x="647" y="437"/>
                  </a:lnTo>
                  <a:lnTo>
                    <a:pt x="707" y="437"/>
                  </a:lnTo>
                  <a:lnTo>
                    <a:pt x="711" y="437"/>
                  </a:lnTo>
                  <a:lnTo>
                    <a:pt x="713" y="436"/>
                  </a:lnTo>
                  <a:lnTo>
                    <a:pt x="716" y="435"/>
                  </a:lnTo>
                  <a:lnTo>
                    <a:pt x="718" y="433"/>
                  </a:lnTo>
                  <a:lnTo>
                    <a:pt x="720" y="431"/>
                  </a:lnTo>
                  <a:lnTo>
                    <a:pt x="721" y="428"/>
                  </a:lnTo>
                  <a:lnTo>
                    <a:pt x="722" y="426"/>
                  </a:lnTo>
                  <a:lnTo>
                    <a:pt x="722" y="422"/>
                  </a:lnTo>
                  <a:lnTo>
                    <a:pt x="722" y="9"/>
                  </a:lnTo>
                  <a:lnTo>
                    <a:pt x="712" y="12"/>
                  </a:lnTo>
                  <a:lnTo>
                    <a:pt x="700" y="14"/>
                  </a:lnTo>
                  <a:lnTo>
                    <a:pt x="689" y="16"/>
                  </a:lnTo>
                  <a:lnTo>
                    <a:pt x="677" y="16"/>
                  </a:lnTo>
                  <a:lnTo>
                    <a:pt x="656" y="15"/>
                  </a:lnTo>
                  <a:lnTo>
                    <a:pt x="636" y="12"/>
                  </a:lnTo>
                  <a:lnTo>
                    <a:pt x="615" y="6"/>
                  </a:lnTo>
                  <a:lnTo>
                    <a:pt x="597" y="0"/>
                  </a:lnTo>
                  <a:lnTo>
                    <a:pt x="5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9" name="Freeform 536">
              <a:extLst>
                <a:ext uri="{FF2B5EF4-FFF2-40B4-BE49-F238E27FC236}">
                  <a16:creationId xmlns:a16="http://schemas.microsoft.com/office/drawing/2014/main" id="{7BB4520C-BB13-4668-8D28-815E832C05CF}"/>
                </a:ext>
              </a:extLst>
            </p:cNvPr>
            <p:cNvSpPr>
              <a:spLocks/>
            </p:cNvSpPr>
            <p:nvPr/>
          </p:nvSpPr>
          <p:spPr bwMode="auto">
            <a:xfrm>
              <a:off x="3392488" y="2587625"/>
              <a:ext cx="66675" cy="47625"/>
            </a:xfrm>
            <a:custGeom>
              <a:avLst/>
              <a:gdLst>
                <a:gd name="T0" fmla="*/ 196 w 211"/>
                <a:gd name="T1" fmla="*/ 0 h 151"/>
                <a:gd name="T2" fmla="*/ 181 w 211"/>
                <a:gd name="T3" fmla="*/ 0 h 151"/>
                <a:gd name="T4" fmla="*/ 0 w 211"/>
                <a:gd name="T5" fmla="*/ 0 h 151"/>
                <a:gd name="T6" fmla="*/ 0 w 211"/>
                <a:gd name="T7" fmla="*/ 134 h 151"/>
                <a:gd name="T8" fmla="*/ 11 w 211"/>
                <a:gd name="T9" fmla="*/ 139 h 151"/>
                <a:gd name="T10" fmla="*/ 23 w 211"/>
                <a:gd name="T11" fmla="*/ 143 h 151"/>
                <a:gd name="T12" fmla="*/ 34 w 211"/>
                <a:gd name="T13" fmla="*/ 145 h 151"/>
                <a:gd name="T14" fmla="*/ 44 w 211"/>
                <a:gd name="T15" fmla="*/ 148 h 151"/>
                <a:gd name="T16" fmla="*/ 63 w 211"/>
                <a:gd name="T17" fmla="*/ 150 h 151"/>
                <a:gd name="T18" fmla="*/ 75 w 211"/>
                <a:gd name="T19" fmla="*/ 151 h 151"/>
                <a:gd name="T20" fmla="*/ 87 w 211"/>
                <a:gd name="T21" fmla="*/ 150 h 151"/>
                <a:gd name="T22" fmla="*/ 98 w 211"/>
                <a:gd name="T23" fmla="*/ 149 h 151"/>
                <a:gd name="T24" fmla="*/ 110 w 211"/>
                <a:gd name="T25" fmla="*/ 145 h 151"/>
                <a:gd name="T26" fmla="*/ 120 w 211"/>
                <a:gd name="T27" fmla="*/ 142 h 151"/>
                <a:gd name="T28" fmla="*/ 120 w 211"/>
                <a:gd name="T29" fmla="*/ 142 h 151"/>
                <a:gd name="T30" fmla="*/ 130 w 211"/>
                <a:gd name="T31" fmla="*/ 138 h 151"/>
                <a:gd name="T32" fmla="*/ 139 w 211"/>
                <a:gd name="T33" fmla="*/ 133 h 151"/>
                <a:gd name="T34" fmla="*/ 147 w 211"/>
                <a:gd name="T35" fmla="*/ 127 h 151"/>
                <a:gd name="T36" fmla="*/ 156 w 211"/>
                <a:gd name="T37" fmla="*/ 122 h 151"/>
                <a:gd name="T38" fmla="*/ 163 w 211"/>
                <a:gd name="T39" fmla="*/ 114 h 151"/>
                <a:gd name="T40" fmla="*/ 171 w 211"/>
                <a:gd name="T41" fmla="*/ 108 h 151"/>
                <a:gd name="T42" fmla="*/ 178 w 211"/>
                <a:gd name="T43" fmla="*/ 100 h 151"/>
                <a:gd name="T44" fmla="*/ 185 w 211"/>
                <a:gd name="T45" fmla="*/ 92 h 151"/>
                <a:gd name="T46" fmla="*/ 190 w 211"/>
                <a:gd name="T47" fmla="*/ 83 h 151"/>
                <a:gd name="T48" fmla="*/ 196 w 211"/>
                <a:gd name="T49" fmla="*/ 75 h 151"/>
                <a:gd name="T50" fmla="*/ 200 w 211"/>
                <a:gd name="T51" fmla="*/ 65 h 151"/>
                <a:gd name="T52" fmla="*/ 204 w 211"/>
                <a:gd name="T53" fmla="*/ 55 h 151"/>
                <a:gd name="T54" fmla="*/ 206 w 211"/>
                <a:gd name="T55" fmla="*/ 46 h 151"/>
                <a:gd name="T56" fmla="*/ 208 w 211"/>
                <a:gd name="T57" fmla="*/ 36 h 151"/>
                <a:gd name="T58" fmla="*/ 211 w 211"/>
                <a:gd name="T59" fmla="*/ 25 h 151"/>
                <a:gd name="T60" fmla="*/ 211 w 211"/>
                <a:gd name="T61" fmla="*/ 16 h 151"/>
                <a:gd name="T62" fmla="*/ 211 w 211"/>
                <a:gd name="T63" fmla="*/ 0 h 151"/>
                <a:gd name="T64" fmla="*/ 196 w 211"/>
                <a:gd name="T65"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1" h="151">
                  <a:moveTo>
                    <a:pt x="196" y="0"/>
                  </a:moveTo>
                  <a:lnTo>
                    <a:pt x="181" y="0"/>
                  </a:lnTo>
                  <a:lnTo>
                    <a:pt x="0" y="0"/>
                  </a:lnTo>
                  <a:lnTo>
                    <a:pt x="0" y="134"/>
                  </a:lnTo>
                  <a:lnTo>
                    <a:pt x="11" y="139"/>
                  </a:lnTo>
                  <a:lnTo>
                    <a:pt x="23" y="143"/>
                  </a:lnTo>
                  <a:lnTo>
                    <a:pt x="34" y="145"/>
                  </a:lnTo>
                  <a:lnTo>
                    <a:pt x="44" y="148"/>
                  </a:lnTo>
                  <a:lnTo>
                    <a:pt x="63" y="150"/>
                  </a:lnTo>
                  <a:lnTo>
                    <a:pt x="75" y="151"/>
                  </a:lnTo>
                  <a:lnTo>
                    <a:pt x="87" y="150"/>
                  </a:lnTo>
                  <a:lnTo>
                    <a:pt x="98" y="149"/>
                  </a:lnTo>
                  <a:lnTo>
                    <a:pt x="110" y="145"/>
                  </a:lnTo>
                  <a:lnTo>
                    <a:pt x="120" y="142"/>
                  </a:lnTo>
                  <a:lnTo>
                    <a:pt x="120" y="142"/>
                  </a:lnTo>
                  <a:lnTo>
                    <a:pt x="130" y="138"/>
                  </a:lnTo>
                  <a:lnTo>
                    <a:pt x="139" y="133"/>
                  </a:lnTo>
                  <a:lnTo>
                    <a:pt x="147" y="127"/>
                  </a:lnTo>
                  <a:lnTo>
                    <a:pt x="156" y="122"/>
                  </a:lnTo>
                  <a:lnTo>
                    <a:pt x="163" y="114"/>
                  </a:lnTo>
                  <a:lnTo>
                    <a:pt x="171" y="108"/>
                  </a:lnTo>
                  <a:lnTo>
                    <a:pt x="178" y="100"/>
                  </a:lnTo>
                  <a:lnTo>
                    <a:pt x="185" y="92"/>
                  </a:lnTo>
                  <a:lnTo>
                    <a:pt x="190" y="83"/>
                  </a:lnTo>
                  <a:lnTo>
                    <a:pt x="196" y="75"/>
                  </a:lnTo>
                  <a:lnTo>
                    <a:pt x="200" y="65"/>
                  </a:lnTo>
                  <a:lnTo>
                    <a:pt x="204" y="55"/>
                  </a:lnTo>
                  <a:lnTo>
                    <a:pt x="206" y="46"/>
                  </a:lnTo>
                  <a:lnTo>
                    <a:pt x="208" y="36"/>
                  </a:lnTo>
                  <a:lnTo>
                    <a:pt x="211" y="25"/>
                  </a:lnTo>
                  <a:lnTo>
                    <a:pt x="211" y="16"/>
                  </a:lnTo>
                  <a:lnTo>
                    <a:pt x="211" y="0"/>
                  </a:lnTo>
                  <a:lnTo>
                    <a:pt x="19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0" name="Freeform 537">
              <a:extLst>
                <a:ext uri="{FF2B5EF4-FFF2-40B4-BE49-F238E27FC236}">
                  <a16:creationId xmlns:a16="http://schemas.microsoft.com/office/drawing/2014/main" id="{D457F44E-10E9-4D1E-BAC7-AD92073A8E6D}"/>
                </a:ext>
              </a:extLst>
            </p:cNvPr>
            <p:cNvSpPr>
              <a:spLocks/>
            </p:cNvSpPr>
            <p:nvPr/>
          </p:nvSpPr>
          <p:spPr bwMode="auto">
            <a:xfrm>
              <a:off x="3316288" y="2587625"/>
              <a:ext cx="66675" cy="57150"/>
            </a:xfrm>
            <a:custGeom>
              <a:avLst/>
              <a:gdLst>
                <a:gd name="T0" fmla="*/ 213 w 213"/>
                <a:gd name="T1" fmla="*/ 143 h 181"/>
                <a:gd name="T2" fmla="*/ 211 w 213"/>
                <a:gd name="T3" fmla="*/ 140 h 181"/>
                <a:gd name="T4" fmla="*/ 211 w 213"/>
                <a:gd name="T5" fmla="*/ 136 h 181"/>
                <a:gd name="T6" fmla="*/ 211 w 213"/>
                <a:gd name="T7" fmla="*/ 0 h 181"/>
                <a:gd name="T8" fmla="*/ 0 w 213"/>
                <a:gd name="T9" fmla="*/ 0 h 181"/>
                <a:gd name="T10" fmla="*/ 0 w 213"/>
                <a:gd name="T11" fmla="*/ 151 h 181"/>
                <a:gd name="T12" fmla="*/ 0 w 213"/>
                <a:gd name="T13" fmla="*/ 152 h 181"/>
                <a:gd name="T14" fmla="*/ 0 w 213"/>
                <a:gd name="T15" fmla="*/ 153 h 181"/>
                <a:gd name="T16" fmla="*/ 11 w 213"/>
                <a:gd name="T17" fmla="*/ 159 h 181"/>
                <a:gd name="T18" fmla="*/ 23 w 213"/>
                <a:gd name="T19" fmla="*/ 165 h 181"/>
                <a:gd name="T20" fmla="*/ 34 w 213"/>
                <a:gd name="T21" fmla="*/ 169 h 181"/>
                <a:gd name="T22" fmla="*/ 48 w 213"/>
                <a:gd name="T23" fmla="*/ 173 h 181"/>
                <a:gd name="T24" fmla="*/ 61 w 213"/>
                <a:gd name="T25" fmla="*/ 177 h 181"/>
                <a:gd name="T26" fmla="*/ 76 w 213"/>
                <a:gd name="T27" fmla="*/ 179 h 181"/>
                <a:gd name="T28" fmla="*/ 90 w 213"/>
                <a:gd name="T29" fmla="*/ 181 h 181"/>
                <a:gd name="T30" fmla="*/ 105 w 213"/>
                <a:gd name="T31" fmla="*/ 181 h 181"/>
                <a:gd name="T32" fmla="*/ 122 w 213"/>
                <a:gd name="T33" fmla="*/ 180 h 181"/>
                <a:gd name="T34" fmla="*/ 138 w 213"/>
                <a:gd name="T35" fmla="*/ 179 h 181"/>
                <a:gd name="T36" fmla="*/ 152 w 213"/>
                <a:gd name="T37" fmla="*/ 175 h 181"/>
                <a:gd name="T38" fmla="*/ 166 w 213"/>
                <a:gd name="T39" fmla="*/ 171 h 181"/>
                <a:gd name="T40" fmla="*/ 179 w 213"/>
                <a:gd name="T41" fmla="*/ 167 h 181"/>
                <a:gd name="T42" fmla="*/ 192 w 213"/>
                <a:gd name="T43" fmla="*/ 160 h 181"/>
                <a:gd name="T44" fmla="*/ 203 w 213"/>
                <a:gd name="T45" fmla="*/ 153 h 181"/>
                <a:gd name="T46" fmla="*/ 213 w 213"/>
                <a:gd name="T47" fmla="*/ 14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81">
                  <a:moveTo>
                    <a:pt x="213" y="143"/>
                  </a:moveTo>
                  <a:lnTo>
                    <a:pt x="211" y="140"/>
                  </a:lnTo>
                  <a:lnTo>
                    <a:pt x="211" y="136"/>
                  </a:lnTo>
                  <a:lnTo>
                    <a:pt x="211" y="0"/>
                  </a:lnTo>
                  <a:lnTo>
                    <a:pt x="0" y="0"/>
                  </a:lnTo>
                  <a:lnTo>
                    <a:pt x="0" y="151"/>
                  </a:lnTo>
                  <a:lnTo>
                    <a:pt x="0" y="152"/>
                  </a:lnTo>
                  <a:lnTo>
                    <a:pt x="0" y="153"/>
                  </a:lnTo>
                  <a:lnTo>
                    <a:pt x="11" y="159"/>
                  </a:lnTo>
                  <a:lnTo>
                    <a:pt x="23" y="165"/>
                  </a:lnTo>
                  <a:lnTo>
                    <a:pt x="34" y="169"/>
                  </a:lnTo>
                  <a:lnTo>
                    <a:pt x="48" y="173"/>
                  </a:lnTo>
                  <a:lnTo>
                    <a:pt x="61" y="177"/>
                  </a:lnTo>
                  <a:lnTo>
                    <a:pt x="76" y="179"/>
                  </a:lnTo>
                  <a:lnTo>
                    <a:pt x="90" y="181"/>
                  </a:lnTo>
                  <a:lnTo>
                    <a:pt x="105" y="181"/>
                  </a:lnTo>
                  <a:lnTo>
                    <a:pt x="122" y="180"/>
                  </a:lnTo>
                  <a:lnTo>
                    <a:pt x="138" y="179"/>
                  </a:lnTo>
                  <a:lnTo>
                    <a:pt x="152" y="175"/>
                  </a:lnTo>
                  <a:lnTo>
                    <a:pt x="166" y="171"/>
                  </a:lnTo>
                  <a:lnTo>
                    <a:pt x="179" y="167"/>
                  </a:lnTo>
                  <a:lnTo>
                    <a:pt x="192" y="160"/>
                  </a:lnTo>
                  <a:lnTo>
                    <a:pt x="203" y="153"/>
                  </a:lnTo>
                  <a:lnTo>
                    <a:pt x="213" y="1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1" name="Freeform 538">
              <a:extLst>
                <a:ext uri="{FF2B5EF4-FFF2-40B4-BE49-F238E27FC236}">
                  <a16:creationId xmlns:a16="http://schemas.microsoft.com/office/drawing/2014/main" id="{E440043D-E3EB-4345-975C-794262545B8B}"/>
                </a:ext>
              </a:extLst>
            </p:cNvPr>
            <p:cNvSpPr>
              <a:spLocks/>
            </p:cNvSpPr>
            <p:nvPr/>
          </p:nvSpPr>
          <p:spPr bwMode="auto">
            <a:xfrm>
              <a:off x="3249613" y="2587625"/>
              <a:ext cx="57150" cy="57150"/>
            </a:xfrm>
            <a:custGeom>
              <a:avLst/>
              <a:gdLst>
                <a:gd name="T0" fmla="*/ 0 w 181"/>
                <a:gd name="T1" fmla="*/ 0 h 181"/>
                <a:gd name="T2" fmla="*/ 0 w 181"/>
                <a:gd name="T3" fmla="*/ 149 h 181"/>
                <a:gd name="T4" fmla="*/ 8 w 181"/>
                <a:gd name="T5" fmla="*/ 157 h 181"/>
                <a:gd name="T6" fmla="*/ 18 w 181"/>
                <a:gd name="T7" fmla="*/ 164 h 181"/>
                <a:gd name="T8" fmla="*/ 28 w 181"/>
                <a:gd name="T9" fmla="*/ 169 h 181"/>
                <a:gd name="T10" fmla="*/ 38 w 181"/>
                <a:gd name="T11" fmla="*/ 173 h 181"/>
                <a:gd name="T12" fmla="*/ 49 w 181"/>
                <a:gd name="T13" fmla="*/ 177 h 181"/>
                <a:gd name="T14" fmla="*/ 62 w 181"/>
                <a:gd name="T15" fmla="*/ 179 h 181"/>
                <a:gd name="T16" fmla="*/ 75 w 181"/>
                <a:gd name="T17" fmla="*/ 181 h 181"/>
                <a:gd name="T18" fmla="*/ 90 w 181"/>
                <a:gd name="T19" fmla="*/ 181 h 181"/>
                <a:gd name="T20" fmla="*/ 103 w 181"/>
                <a:gd name="T21" fmla="*/ 181 h 181"/>
                <a:gd name="T22" fmla="*/ 116 w 181"/>
                <a:gd name="T23" fmla="*/ 179 h 181"/>
                <a:gd name="T24" fmla="*/ 129 w 181"/>
                <a:gd name="T25" fmla="*/ 178 h 181"/>
                <a:gd name="T26" fmla="*/ 139 w 181"/>
                <a:gd name="T27" fmla="*/ 174 h 181"/>
                <a:gd name="T28" fmla="*/ 151 w 181"/>
                <a:gd name="T29" fmla="*/ 170 h 181"/>
                <a:gd name="T30" fmla="*/ 161 w 181"/>
                <a:gd name="T31" fmla="*/ 166 h 181"/>
                <a:gd name="T32" fmla="*/ 171 w 181"/>
                <a:gd name="T33" fmla="*/ 160 h 181"/>
                <a:gd name="T34" fmla="*/ 181 w 181"/>
                <a:gd name="T35" fmla="*/ 154 h 181"/>
                <a:gd name="T36" fmla="*/ 180 w 181"/>
                <a:gd name="T37" fmla="*/ 152 h 181"/>
                <a:gd name="T38" fmla="*/ 180 w 181"/>
                <a:gd name="T39" fmla="*/ 151 h 181"/>
                <a:gd name="T40" fmla="*/ 180 w 181"/>
                <a:gd name="T41" fmla="*/ 0 h 181"/>
                <a:gd name="T42" fmla="*/ 0 w 181"/>
                <a:gd name="T43"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 h="181">
                  <a:moveTo>
                    <a:pt x="0" y="0"/>
                  </a:moveTo>
                  <a:lnTo>
                    <a:pt x="0" y="149"/>
                  </a:lnTo>
                  <a:lnTo>
                    <a:pt x="8" y="157"/>
                  </a:lnTo>
                  <a:lnTo>
                    <a:pt x="18" y="164"/>
                  </a:lnTo>
                  <a:lnTo>
                    <a:pt x="28" y="169"/>
                  </a:lnTo>
                  <a:lnTo>
                    <a:pt x="38" y="173"/>
                  </a:lnTo>
                  <a:lnTo>
                    <a:pt x="49" y="177"/>
                  </a:lnTo>
                  <a:lnTo>
                    <a:pt x="62" y="179"/>
                  </a:lnTo>
                  <a:lnTo>
                    <a:pt x="75" y="181"/>
                  </a:lnTo>
                  <a:lnTo>
                    <a:pt x="90" y="181"/>
                  </a:lnTo>
                  <a:lnTo>
                    <a:pt x="103" y="181"/>
                  </a:lnTo>
                  <a:lnTo>
                    <a:pt x="116" y="179"/>
                  </a:lnTo>
                  <a:lnTo>
                    <a:pt x="129" y="178"/>
                  </a:lnTo>
                  <a:lnTo>
                    <a:pt x="139" y="174"/>
                  </a:lnTo>
                  <a:lnTo>
                    <a:pt x="151" y="170"/>
                  </a:lnTo>
                  <a:lnTo>
                    <a:pt x="161" y="166"/>
                  </a:lnTo>
                  <a:lnTo>
                    <a:pt x="171" y="160"/>
                  </a:lnTo>
                  <a:lnTo>
                    <a:pt x="181" y="154"/>
                  </a:lnTo>
                  <a:lnTo>
                    <a:pt x="180" y="152"/>
                  </a:lnTo>
                  <a:lnTo>
                    <a:pt x="180" y="151"/>
                  </a:lnTo>
                  <a:lnTo>
                    <a:pt x="18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2" name="Freeform 539">
              <a:extLst>
                <a:ext uri="{FF2B5EF4-FFF2-40B4-BE49-F238E27FC236}">
                  <a16:creationId xmlns:a16="http://schemas.microsoft.com/office/drawing/2014/main" id="{9142414C-2FFD-49DE-802C-5D4F80E11F88}"/>
                </a:ext>
              </a:extLst>
            </p:cNvPr>
            <p:cNvSpPr>
              <a:spLocks/>
            </p:cNvSpPr>
            <p:nvPr/>
          </p:nvSpPr>
          <p:spPr bwMode="auto">
            <a:xfrm>
              <a:off x="3171825" y="2587625"/>
              <a:ext cx="68263" cy="47625"/>
            </a:xfrm>
            <a:custGeom>
              <a:avLst/>
              <a:gdLst>
                <a:gd name="T0" fmla="*/ 211 w 211"/>
                <a:gd name="T1" fmla="*/ 133 h 151"/>
                <a:gd name="T2" fmla="*/ 211 w 211"/>
                <a:gd name="T3" fmla="*/ 0 h 151"/>
                <a:gd name="T4" fmla="*/ 30 w 211"/>
                <a:gd name="T5" fmla="*/ 0 h 151"/>
                <a:gd name="T6" fmla="*/ 15 w 211"/>
                <a:gd name="T7" fmla="*/ 0 h 151"/>
                <a:gd name="T8" fmla="*/ 0 w 211"/>
                <a:gd name="T9" fmla="*/ 0 h 151"/>
                <a:gd name="T10" fmla="*/ 0 w 211"/>
                <a:gd name="T11" fmla="*/ 16 h 151"/>
                <a:gd name="T12" fmla="*/ 1 w 211"/>
                <a:gd name="T13" fmla="*/ 30 h 151"/>
                <a:gd name="T14" fmla="*/ 2 w 211"/>
                <a:gd name="T15" fmla="*/ 42 h 151"/>
                <a:gd name="T16" fmla="*/ 5 w 211"/>
                <a:gd name="T17" fmla="*/ 56 h 151"/>
                <a:gd name="T18" fmla="*/ 9 w 211"/>
                <a:gd name="T19" fmla="*/ 68 h 151"/>
                <a:gd name="T20" fmla="*/ 13 w 211"/>
                <a:gd name="T21" fmla="*/ 80 h 151"/>
                <a:gd name="T22" fmla="*/ 20 w 211"/>
                <a:gd name="T23" fmla="*/ 92 h 151"/>
                <a:gd name="T24" fmla="*/ 26 w 211"/>
                <a:gd name="T25" fmla="*/ 101 h 151"/>
                <a:gd name="T26" fmla="*/ 35 w 211"/>
                <a:gd name="T27" fmla="*/ 111 h 151"/>
                <a:gd name="T28" fmla="*/ 42 w 211"/>
                <a:gd name="T29" fmla="*/ 120 h 151"/>
                <a:gd name="T30" fmla="*/ 52 w 211"/>
                <a:gd name="T31" fmla="*/ 128 h 151"/>
                <a:gd name="T32" fmla="*/ 62 w 211"/>
                <a:gd name="T33" fmla="*/ 135 h 151"/>
                <a:gd name="T34" fmla="*/ 72 w 211"/>
                <a:gd name="T35" fmla="*/ 140 h 151"/>
                <a:gd name="T36" fmla="*/ 84 w 211"/>
                <a:gd name="T37" fmla="*/ 144 h 151"/>
                <a:gd name="T38" fmla="*/ 95 w 211"/>
                <a:gd name="T39" fmla="*/ 148 h 151"/>
                <a:gd name="T40" fmla="*/ 108 w 211"/>
                <a:gd name="T41" fmla="*/ 150 h 151"/>
                <a:gd name="T42" fmla="*/ 120 w 211"/>
                <a:gd name="T43" fmla="*/ 151 h 151"/>
                <a:gd name="T44" fmla="*/ 137 w 211"/>
                <a:gd name="T45" fmla="*/ 150 h 151"/>
                <a:gd name="T46" fmla="*/ 159 w 211"/>
                <a:gd name="T47" fmla="*/ 147 h 151"/>
                <a:gd name="T48" fmla="*/ 172 w 211"/>
                <a:gd name="T49" fmla="*/ 144 h 151"/>
                <a:gd name="T50" fmla="*/ 185 w 211"/>
                <a:gd name="T51" fmla="*/ 141 h 151"/>
                <a:gd name="T52" fmla="*/ 198 w 211"/>
                <a:gd name="T53" fmla="*/ 138 h 151"/>
                <a:gd name="T54" fmla="*/ 211 w 211"/>
                <a:gd name="T55" fmla="*/ 133 h 151"/>
                <a:gd name="T56" fmla="*/ 211 w 211"/>
                <a:gd name="T57" fmla="*/ 1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1" h="151">
                  <a:moveTo>
                    <a:pt x="211" y="133"/>
                  </a:moveTo>
                  <a:lnTo>
                    <a:pt x="211" y="0"/>
                  </a:lnTo>
                  <a:lnTo>
                    <a:pt x="30" y="0"/>
                  </a:lnTo>
                  <a:lnTo>
                    <a:pt x="15" y="0"/>
                  </a:lnTo>
                  <a:lnTo>
                    <a:pt x="0" y="0"/>
                  </a:lnTo>
                  <a:lnTo>
                    <a:pt x="0" y="16"/>
                  </a:lnTo>
                  <a:lnTo>
                    <a:pt x="1" y="30"/>
                  </a:lnTo>
                  <a:lnTo>
                    <a:pt x="2" y="42"/>
                  </a:lnTo>
                  <a:lnTo>
                    <a:pt x="5" y="56"/>
                  </a:lnTo>
                  <a:lnTo>
                    <a:pt x="9" y="68"/>
                  </a:lnTo>
                  <a:lnTo>
                    <a:pt x="13" y="80"/>
                  </a:lnTo>
                  <a:lnTo>
                    <a:pt x="20" y="92"/>
                  </a:lnTo>
                  <a:lnTo>
                    <a:pt x="26" y="101"/>
                  </a:lnTo>
                  <a:lnTo>
                    <a:pt x="35" y="111"/>
                  </a:lnTo>
                  <a:lnTo>
                    <a:pt x="42" y="120"/>
                  </a:lnTo>
                  <a:lnTo>
                    <a:pt x="52" y="128"/>
                  </a:lnTo>
                  <a:lnTo>
                    <a:pt x="62" y="135"/>
                  </a:lnTo>
                  <a:lnTo>
                    <a:pt x="72" y="140"/>
                  </a:lnTo>
                  <a:lnTo>
                    <a:pt x="84" y="144"/>
                  </a:lnTo>
                  <a:lnTo>
                    <a:pt x="95" y="148"/>
                  </a:lnTo>
                  <a:lnTo>
                    <a:pt x="108" y="150"/>
                  </a:lnTo>
                  <a:lnTo>
                    <a:pt x="120" y="151"/>
                  </a:lnTo>
                  <a:lnTo>
                    <a:pt x="137" y="150"/>
                  </a:lnTo>
                  <a:lnTo>
                    <a:pt x="159" y="147"/>
                  </a:lnTo>
                  <a:lnTo>
                    <a:pt x="172" y="144"/>
                  </a:lnTo>
                  <a:lnTo>
                    <a:pt x="185" y="141"/>
                  </a:lnTo>
                  <a:lnTo>
                    <a:pt x="198" y="138"/>
                  </a:lnTo>
                  <a:lnTo>
                    <a:pt x="211" y="133"/>
                  </a:lnTo>
                  <a:lnTo>
                    <a:pt x="211"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3" name="Freeform 540">
              <a:extLst>
                <a:ext uri="{FF2B5EF4-FFF2-40B4-BE49-F238E27FC236}">
                  <a16:creationId xmlns:a16="http://schemas.microsoft.com/office/drawing/2014/main" id="{7CC911BD-BFF7-45AB-9E60-BEF99CB40128}"/>
                </a:ext>
              </a:extLst>
            </p:cNvPr>
            <p:cNvSpPr>
              <a:spLocks/>
            </p:cNvSpPr>
            <p:nvPr/>
          </p:nvSpPr>
          <p:spPr bwMode="auto">
            <a:xfrm>
              <a:off x="3382963" y="2722563"/>
              <a:ext cx="9525" cy="9525"/>
            </a:xfrm>
            <a:custGeom>
              <a:avLst/>
              <a:gdLst>
                <a:gd name="T0" fmla="*/ 15 w 30"/>
                <a:gd name="T1" fmla="*/ 30 h 30"/>
                <a:gd name="T2" fmla="*/ 17 w 30"/>
                <a:gd name="T3" fmla="*/ 29 h 30"/>
                <a:gd name="T4" fmla="*/ 21 w 30"/>
                <a:gd name="T5" fmla="*/ 28 h 30"/>
                <a:gd name="T6" fmla="*/ 23 w 30"/>
                <a:gd name="T7" fmla="*/ 27 h 30"/>
                <a:gd name="T8" fmla="*/ 26 w 30"/>
                <a:gd name="T9" fmla="*/ 25 h 30"/>
                <a:gd name="T10" fmla="*/ 27 w 30"/>
                <a:gd name="T11" fmla="*/ 23 h 30"/>
                <a:gd name="T12" fmla="*/ 29 w 30"/>
                <a:gd name="T13" fmla="*/ 21 h 30"/>
                <a:gd name="T14" fmla="*/ 29 w 30"/>
                <a:gd name="T15" fmla="*/ 17 h 30"/>
                <a:gd name="T16" fmla="*/ 30 w 30"/>
                <a:gd name="T17" fmla="*/ 15 h 30"/>
                <a:gd name="T18" fmla="*/ 29 w 30"/>
                <a:gd name="T19" fmla="*/ 12 h 30"/>
                <a:gd name="T20" fmla="*/ 29 w 30"/>
                <a:gd name="T21" fmla="*/ 9 h 30"/>
                <a:gd name="T22" fmla="*/ 27 w 30"/>
                <a:gd name="T23" fmla="*/ 7 h 30"/>
                <a:gd name="T24" fmla="*/ 26 w 30"/>
                <a:gd name="T25" fmla="*/ 4 h 30"/>
                <a:gd name="T26" fmla="*/ 23 w 30"/>
                <a:gd name="T27" fmla="*/ 2 h 30"/>
                <a:gd name="T28" fmla="*/ 21 w 30"/>
                <a:gd name="T29" fmla="*/ 1 h 30"/>
                <a:gd name="T30" fmla="*/ 17 w 30"/>
                <a:gd name="T31" fmla="*/ 0 h 30"/>
                <a:gd name="T32" fmla="*/ 15 w 30"/>
                <a:gd name="T33" fmla="*/ 0 h 30"/>
                <a:gd name="T34" fmla="*/ 12 w 30"/>
                <a:gd name="T35" fmla="*/ 0 h 30"/>
                <a:gd name="T36" fmla="*/ 9 w 30"/>
                <a:gd name="T37" fmla="*/ 1 h 30"/>
                <a:gd name="T38" fmla="*/ 7 w 30"/>
                <a:gd name="T39" fmla="*/ 2 h 30"/>
                <a:gd name="T40" fmla="*/ 5 w 30"/>
                <a:gd name="T41" fmla="*/ 4 h 30"/>
                <a:gd name="T42" fmla="*/ 2 w 30"/>
                <a:gd name="T43" fmla="*/ 7 h 30"/>
                <a:gd name="T44" fmla="*/ 1 w 30"/>
                <a:gd name="T45" fmla="*/ 9 h 30"/>
                <a:gd name="T46" fmla="*/ 0 w 30"/>
                <a:gd name="T47" fmla="*/ 12 h 30"/>
                <a:gd name="T48" fmla="*/ 0 w 30"/>
                <a:gd name="T49" fmla="*/ 15 h 30"/>
                <a:gd name="T50" fmla="*/ 0 w 30"/>
                <a:gd name="T51" fmla="*/ 17 h 30"/>
                <a:gd name="T52" fmla="*/ 1 w 30"/>
                <a:gd name="T53" fmla="*/ 21 h 30"/>
                <a:gd name="T54" fmla="*/ 2 w 30"/>
                <a:gd name="T55" fmla="*/ 23 h 30"/>
                <a:gd name="T56" fmla="*/ 5 w 30"/>
                <a:gd name="T57" fmla="*/ 25 h 30"/>
                <a:gd name="T58" fmla="*/ 7 w 30"/>
                <a:gd name="T59" fmla="*/ 27 h 30"/>
                <a:gd name="T60" fmla="*/ 9 w 30"/>
                <a:gd name="T61" fmla="*/ 28 h 30"/>
                <a:gd name="T62" fmla="*/ 12 w 30"/>
                <a:gd name="T63" fmla="*/ 29 h 30"/>
                <a:gd name="T64" fmla="*/ 15 w 30"/>
                <a:gd name="T6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30">
                  <a:moveTo>
                    <a:pt x="15" y="30"/>
                  </a:moveTo>
                  <a:lnTo>
                    <a:pt x="17" y="29"/>
                  </a:lnTo>
                  <a:lnTo>
                    <a:pt x="21" y="28"/>
                  </a:lnTo>
                  <a:lnTo>
                    <a:pt x="23" y="27"/>
                  </a:lnTo>
                  <a:lnTo>
                    <a:pt x="26" y="25"/>
                  </a:lnTo>
                  <a:lnTo>
                    <a:pt x="27" y="23"/>
                  </a:lnTo>
                  <a:lnTo>
                    <a:pt x="29" y="21"/>
                  </a:lnTo>
                  <a:lnTo>
                    <a:pt x="29" y="17"/>
                  </a:lnTo>
                  <a:lnTo>
                    <a:pt x="30" y="15"/>
                  </a:lnTo>
                  <a:lnTo>
                    <a:pt x="29" y="12"/>
                  </a:lnTo>
                  <a:lnTo>
                    <a:pt x="29" y="9"/>
                  </a:lnTo>
                  <a:lnTo>
                    <a:pt x="27" y="7"/>
                  </a:lnTo>
                  <a:lnTo>
                    <a:pt x="26" y="4"/>
                  </a:lnTo>
                  <a:lnTo>
                    <a:pt x="23" y="2"/>
                  </a:lnTo>
                  <a:lnTo>
                    <a:pt x="21" y="1"/>
                  </a:lnTo>
                  <a:lnTo>
                    <a:pt x="17" y="0"/>
                  </a:lnTo>
                  <a:lnTo>
                    <a:pt x="15" y="0"/>
                  </a:lnTo>
                  <a:lnTo>
                    <a:pt x="12" y="0"/>
                  </a:lnTo>
                  <a:lnTo>
                    <a:pt x="9" y="1"/>
                  </a:lnTo>
                  <a:lnTo>
                    <a:pt x="7" y="2"/>
                  </a:lnTo>
                  <a:lnTo>
                    <a:pt x="5" y="4"/>
                  </a:lnTo>
                  <a:lnTo>
                    <a:pt x="2" y="7"/>
                  </a:lnTo>
                  <a:lnTo>
                    <a:pt x="1" y="9"/>
                  </a:lnTo>
                  <a:lnTo>
                    <a:pt x="0" y="12"/>
                  </a:lnTo>
                  <a:lnTo>
                    <a:pt x="0" y="15"/>
                  </a:lnTo>
                  <a:lnTo>
                    <a:pt x="0" y="17"/>
                  </a:lnTo>
                  <a:lnTo>
                    <a:pt x="1" y="21"/>
                  </a:lnTo>
                  <a:lnTo>
                    <a:pt x="2" y="23"/>
                  </a:lnTo>
                  <a:lnTo>
                    <a:pt x="5" y="25"/>
                  </a:lnTo>
                  <a:lnTo>
                    <a:pt x="7" y="27"/>
                  </a:lnTo>
                  <a:lnTo>
                    <a:pt x="9" y="28"/>
                  </a:lnTo>
                  <a:lnTo>
                    <a:pt x="12" y="29"/>
                  </a:lnTo>
                  <a:lnTo>
                    <a:pt x="15"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4" name="Freeform 541">
              <a:extLst>
                <a:ext uri="{FF2B5EF4-FFF2-40B4-BE49-F238E27FC236}">
                  <a16:creationId xmlns:a16="http://schemas.microsoft.com/office/drawing/2014/main" id="{A1BCCE46-D758-4E1D-8A5C-D21AB44E42DD}"/>
                </a:ext>
              </a:extLst>
            </p:cNvPr>
            <p:cNvSpPr>
              <a:spLocks/>
            </p:cNvSpPr>
            <p:nvPr/>
          </p:nvSpPr>
          <p:spPr bwMode="auto">
            <a:xfrm>
              <a:off x="3175000" y="2530475"/>
              <a:ext cx="80963" cy="47625"/>
            </a:xfrm>
            <a:custGeom>
              <a:avLst/>
              <a:gdLst>
                <a:gd name="T0" fmla="*/ 35 w 258"/>
                <a:gd name="T1" fmla="*/ 151 h 151"/>
                <a:gd name="T2" fmla="*/ 208 w 258"/>
                <a:gd name="T3" fmla="*/ 151 h 151"/>
                <a:gd name="T4" fmla="*/ 258 w 258"/>
                <a:gd name="T5" fmla="*/ 0 h 151"/>
                <a:gd name="T6" fmla="*/ 99 w 258"/>
                <a:gd name="T7" fmla="*/ 0 h 151"/>
                <a:gd name="T8" fmla="*/ 95 w 258"/>
                <a:gd name="T9" fmla="*/ 1 h 151"/>
                <a:gd name="T10" fmla="*/ 91 w 258"/>
                <a:gd name="T11" fmla="*/ 2 h 151"/>
                <a:gd name="T12" fmla="*/ 88 w 258"/>
                <a:gd name="T13" fmla="*/ 5 h 151"/>
                <a:gd name="T14" fmla="*/ 86 w 258"/>
                <a:gd name="T15" fmla="*/ 8 h 151"/>
                <a:gd name="T16" fmla="*/ 18 w 258"/>
                <a:gd name="T17" fmla="*/ 120 h 151"/>
                <a:gd name="T18" fmla="*/ 0 w 258"/>
                <a:gd name="T19" fmla="*/ 151 h 151"/>
                <a:gd name="T20" fmla="*/ 9 w 258"/>
                <a:gd name="T21" fmla="*/ 151 h 151"/>
                <a:gd name="T22" fmla="*/ 35 w 258"/>
                <a:gd name="T23"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51">
                  <a:moveTo>
                    <a:pt x="35" y="151"/>
                  </a:moveTo>
                  <a:lnTo>
                    <a:pt x="208" y="151"/>
                  </a:lnTo>
                  <a:lnTo>
                    <a:pt x="258" y="0"/>
                  </a:lnTo>
                  <a:lnTo>
                    <a:pt x="99" y="0"/>
                  </a:lnTo>
                  <a:lnTo>
                    <a:pt x="95" y="1"/>
                  </a:lnTo>
                  <a:lnTo>
                    <a:pt x="91" y="2"/>
                  </a:lnTo>
                  <a:lnTo>
                    <a:pt x="88" y="5"/>
                  </a:lnTo>
                  <a:lnTo>
                    <a:pt x="86" y="8"/>
                  </a:lnTo>
                  <a:lnTo>
                    <a:pt x="18" y="120"/>
                  </a:lnTo>
                  <a:lnTo>
                    <a:pt x="0" y="151"/>
                  </a:lnTo>
                  <a:lnTo>
                    <a:pt x="9" y="151"/>
                  </a:lnTo>
                  <a:lnTo>
                    <a:pt x="3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5" name="Freeform 542">
              <a:extLst>
                <a:ext uri="{FF2B5EF4-FFF2-40B4-BE49-F238E27FC236}">
                  <a16:creationId xmlns:a16="http://schemas.microsoft.com/office/drawing/2014/main" id="{7254A82D-A287-4169-94DD-99188E5F674C}"/>
                </a:ext>
              </a:extLst>
            </p:cNvPr>
            <p:cNvSpPr>
              <a:spLocks/>
            </p:cNvSpPr>
            <p:nvPr/>
          </p:nvSpPr>
          <p:spPr bwMode="auto">
            <a:xfrm>
              <a:off x="3251200" y="2530475"/>
              <a:ext cx="55563" cy="47625"/>
            </a:xfrm>
            <a:custGeom>
              <a:avLst/>
              <a:gdLst>
                <a:gd name="T0" fmla="*/ 175 w 175"/>
                <a:gd name="T1" fmla="*/ 151 h 151"/>
                <a:gd name="T2" fmla="*/ 175 w 175"/>
                <a:gd name="T3" fmla="*/ 0 h 151"/>
                <a:gd name="T4" fmla="*/ 51 w 175"/>
                <a:gd name="T5" fmla="*/ 0 h 151"/>
                <a:gd name="T6" fmla="*/ 0 w 175"/>
                <a:gd name="T7" fmla="*/ 151 h 151"/>
                <a:gd name="T8" fmla="*/ 175 w 175"/>
                <a:gd name="T9" fmla="*/ 151 h 151"/>
              </a:gdLst>
              <a:ahLst/>
              <a:cxnLst>
                <a:cxn ang="0">
                  <a:pos x="T0" y="T1"/>
                </a:cxn>
                <a:cxn ang="0">
                  <a:pos x="T2" y="T3"/>
                </a:cxn>
                <a:cxn ang="0">
                  <a:pos x="T4" y="T5"/>
                </a:cxn>
                <a:cxn ang="0">
                  <a:pos x="T6" y="T7"/>
                </a:cxn>
                <a:cxn ang="0">
                  <a:pos x="T8" y="T9"/>
                </a:cxn>
              </a:cxnLst>
              <a:rect l="0" t="0" r="r" b="b"/>
              <a:pathLst>
                <a:path w="175" h="151">
                  <a:moveTo>
                    <a:pt x="175" y="151"/>
                  </a:moveTo>
                  <a:lnTo>
                    <a:pt x="175" y="0"/>
                  </a:lnTo>
                  <a:lnTo>
                    <a:pt x="51" y="0"/>
                  </a:lnTo>
                  <a:lnTo>
                    <a:pt x="0" y="151"/>
                  </a:lnTo>
                  <a:lnTo>
                    <a:pt x="17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6" name="Freeform 543">
              <a:extLst>
                <a:ext uri="{FF2B5EF4-FFF2-40B4-BE49-F238E27FC236}">
                  <a16:creationId xmlns:a16="http://schemas.microsoft.com/office/drawing/2014/main" id="{9CC83424-906E-4B70-A7A0-404280974D11}"/>
                </a:ext>
              </a:extLst>
            </p:cNvPr>
            <p:cNvSpPr>
              <a:spLocks/>
            </p:cNvSpPr>
            <p:nvPr/>
          </p:nvSpPr>
          <p:spPr bwMode="auto">
            <a:xfrm>
              <a:off x="3375025" y="2530475"/>
              <a:ext cx="82550" cy="47625"/>
            </a:xfrm>
            <a:custGeom>
              <a:avLst/>
              <a:gdLst>
                <a:gd name="T0" fmla="*/ 223 w 258"/>
                <a:gd name="T1" fmla="*/ 151 h 151"/>
                <a:gd name="T2" fmla="*/ 250 w 258"/>
                <a:gd name="T3" fmla="*/ 151 h 151"/>
                <a:gd name="T4" fmla="*/ 258 w 258"/>
                <a:gd name="T5" fmla="*/ 151 h 151"/>
                <a:gd name="T6" fmla="*/ 240 w 258"/>
                <a:gd name="T7" fmla="*/ 120 h 151"/>
                <a:gd name="T8" fmla="*/ 172 w 258"/>
                <a:gd name="T9" fmla="*/ 8 h 151"/>
                <a:gd name="T10" fmla="*/ 170 w 258"/>
                <a:gd name="T11" fmla="*/ 5 h 151"/>
                <a:gd name="T12" fmla="*/ 167 w 258"/>
                <a:gd name="T13" fmla="*/ 2 h 151"/>
                <a:gd name="T14" fmla="*/ 164 w 258"/>
                <a:gd name="T15" fmla="*/ 1 h 151"/>
                <a:gd name="T16" fmla="*/ 159 w 258"/>
                <a:gd name="T17" fmla="*/ 0 h 151"/>
                <a:gd name="T18" fmla="*/ 0 w 258"/>
                <a:gd name="T19" fmla="*/ 0 h 151"/>
                <a:gd name="T20" fmla="*/ 50 w 258"/>
                <a:gd name="T21" fmla="*/ 151 h 151"/>
                <a:gd name="T22" fmla="*/ 223 w 258"/>
                <a:gd name="T23"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51">
                  <a:moveTo>
                    <a:pt x="223" y="151"/>
                  </a:moveTo>
                  <a:lnTo>
                    <a:pt x="250" y="151"/>
                  </a:lnTo>
                  <a:lnTo>
                    <a:pt x="258" y="151"/>
                  </a:lnTo>
                  <a:lnTo>
                    <a:pt x="240" y="120"/>
                  </a:lnTo>
                  <a:lnTo>
                    <a:pt x="172" y="8"/>
                  </a:lnTo>
                  <a:lnTo>
                    <a:pt x="170" y="5"/>
                  </a:lnTo>
                  <a:lnTo>
                    <a:pt x="167" y="2"/>
                  </a:lnTo>
                  <a:lnTo>
                    <a:pt x="164" y="1"/>
                  </a:lnTo>
                  <a:lnTo>
                    <a:pt x="159" y="0"/>
                  </a:lnTo>
                  <a:lnTo>
                    <a:pt x="0" y="0"/>
                  </a:lnTo>
                  <a:lnTo>
                    <a:pt x="50" y="151"/>
                  </a:lnTo>
                  <a:lnTo>
                    <a:pt x="223"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7" name="Freeform 544">
              <a:extLst>
                <a:ext uri="{FF2B5EF4-FFF2-40B4-BE49-F238E27FC236}">
                  <a16:creationId xmlns:a16="http://schemas.microsoft.com/office/drawing/2014/main" id="{4E6C40BB-E4EC-452B-A15F-F872AE55C994}"/>
                </a:ext>
              </a:extLst>
            </p:cNvPr>
            <p:cNvSpPr>
              <a:spLocks/>
            </p:cNvSpPr>
            <p:nvPr/>
          </p:nvSpPr>
          <p:spPr bwMode="auto">
            <a:xfrm>
              <a:off x="3316288" y="2530475"/>
              <a:ext cx="65088" cy="47625"/>
            </a:xfrm>
            <a:custGeom>
              <a:avLst/>
              <a:gdLst>
                <a:gd name="T0" fmla="*/ 154 w 205"/>
                <a:gd name="T1" fmla="*/ 0 h 151"/>
                <a:gd name="T2" fmla="*/ 0 w 205"/>
                <a:gd name="T3" fmla="*/ 0 h 151"/>
                <a:gd name="T4" fmla="*/ 0 w 205"/>
                <a:gd name="T5" fmla="*/ 151 h 151"/>
                <a:gd name="T6" fmla="*/ 205 w 205"/>
                <a:gd name="T7" fmla="*/ 151 h 151"/>
                <a:gd name="T8" fmla="*/ 154 w 205"/>
                <a:gd name="T9" fmla="*/ 0 h 151"/>
              </a:gdLst>
              <a:ahLst/>
              <a:cxnLst>
                <a:cxn ang="0">
                  <a:pos x="T0" y="T1"/>
                </a:cxn>
                <a:cxn ang="0">
                  <a:pos x="T2" y="T3"/>
                </a:cxn>
                <a:cxn ang="0">
                  <a:pos x="T4" y="T5"/>
                </a:cxn>
                <a:cxn ang="0">
                  <a:pos x="T6" y="T7"/>
                </a:cxn>
                <a:cxn ang="0">
                  <a:pos x="T8" y="T9"/>
                </a:cxn>
              </a:cxnLst>
              <a:rect l="0" t="0" r="r" b="b"/>
              <a:pathLst>
                <a:path w="205" h="151">
                  <a:moveTo>
                    <a:pt x="154" y="0"/>
                  </a:moveTo>
                  <a:lnTo>
                    <a:pt x="0" y="0"/>
                  </a:lnTo>
                  <a:lnTo>
                    <a:pt x="0" y="151"/>
                  </a:lnTo>
                  <a:lnTo>
                    <a:pt x="205" y="151"/>
                  </a:lnTo>
                  <a:lnTo>
                    <a:pt x="15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2" name="Rectangle 51">
            <a:extLst>
              <a:ext uri="{FF2B5EF4-FFF2-40B4-BE49-F238E27FC236}">
                <a16:creationId xmlns:a16="http://schemas.microsoft.com/office/drawing/2014/main" id="{E279CFC0-764D-481D-ACE2-8D9333D36D77}"/>
              </a:ext>
            </a:extLst>
          </p:cNvPr>
          <p:cNvSpPr/>
          <p:nvPr>
            <p:custDataLst>
              <p:tags r:id="rId1"/>
            </p:custDataLst>
          </p:nvPr>
        </p:nvSpPr>
        <p:spPr>
          <a:xfrm>
            <a:off x="3062016" y="1509910"/>
            <a:ext cx="5846294" cy="3539430"/>
          </a:xfrm>
          <a:prstGeom prst="rect">
            <a:avLst/>
          </a:prstGeom>
        </p:spPr>
        <p:txBody>
          <a:bodyPr wrap="square" anchor="ctr">
            <a:spAutoFit/>
          </a:bodyPr>
          <a:lstStyle/>
          <a:p>
            <a:pPr marL="285750" indent="-285750">
              <a:buFont typeface="Arial" panose="020B0604020202020204" pitchFamily="34" charset="0"/>
              <a:buChar char="•"/>
            </a:pPr>
            <a:r>
              <a:rPr lang="en-US" sz="3200" dirty="0"/>
              <a:t>Direct patients to lower cost facilities</a:t>
            </a:r>
          </a:p>
          <a:p>
            <a:pPr marL="285750" indent="-285750">
              <a:buFont typeface="Arial" panose="020B0604020202020204" pitchFamily="34" charset="0"/>
              <a:buChar char="•"/>
            </a:pPr>
            <a:r>
              <a:rPr lang="en-US" sz="3200" dirty="0"/>
              <a:t>Implement changes in high cost areas</a:t>
            </a:r>
          </a:p>
          <a:p>
            <a:pPr marL="742950" lvl="1" indent="-285750">
              <a:buFont typeface="Arial" panose="020B0604020202020204" pitchFamily="34" charset="0"/>
              <a:buChar char="•"/>
            </a:pPr>
            <a:r>
              <a:rPr lang="en-US" sz="3200" dirty="0"/>
              <a:t>Ex: Preventative care reminders</a:t>
            </a:r>
          </a:p>
          <a:p>
            <a:pPr marL="742950" lvl="1" indent="-285750">
              <a:buFont typeface="Arial" panose="020B0604020202020204" pitchFamily="34" charset="0"/>
              <a:buChar char="•"/>
            </a:pPr>
            <a:r>
              <a:rPr lang="en-US" sz="3200" dirty="0"/>
              <a:t>Ex: Screening events</a:t>
            </a:r>
          </a:p>
        </p:txBody>
      </p:sp>
      <p:grpSp>
        <p:nvGrpSpPr>
          <p:cNvPr id="202" name="Group 201" descr="This image is an icon of a calendar. ">
            <a:extLst>
              <a:ext uri="{FF2B5EF4-FFF2-40B4-BE49-F238E27FC236}">
                <a16:creationId xmlns:a16="http://schemas.microsoft.com/office/drawing/2014/main" id="{9819DAAD-B642-49C5-9475-AC9CE17972E4}"/>
              </a:ext>
            </a:extLst>
          </p:cNvPr>
          <p:cNvGrpSpPr/>
          <p:nvPr/>
        </p:nvGrpSpPr>
        <p:grpSpPr>
          <a:xfrm>
            <a:off x="6526964" y="5737869"/>
            <a:ext cx="284163" cy="284163"/>
            <a:chOff x="2613272" y="4772729"/>
            <a:chExt cx="284163" cy="284163"/>
          </a:xfrm>
          <a:solidFill>
            <a:schemeClr val="bg1"/>
          </a:solidFill>
        </p:grpSpPr>
        <p:sp>
          <p:nvSpPr>
            <p:cNvPr id="203" name="Rectangle 4405">
              <a:extLst>
                <a:ext uri="{FF2B5EF4-FFF2-40B4-BE49-F238E27FC236}">
                  <a16:creationId xmlns:a16="http://schemas.microsoft.com/office/drawing/2014/main" id="{59B5FA85-58BE-47FC-9D41-04969B86183D}"/>
                </a:ext>
              </a:extLst>
            </p:cNvPr>
            <p:cNvSpPr>
              <a:spLocks noChangeArrowheads="1"/>
            </p:cNvSpPr>
            <p:nvPr/>
          </p:nvSpPr>
          <p:spPr bwMode="auto">
            <a:xfrm>
              <a:off x="2756147" y="4963229"/>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4" name="Rectangle 4406">
              <a:extLst>
                <a:ext uri="{FF2B5EF4-FFF2-40B4-BE49-F238E27FC236}">
                  <a16:creationId xmlns:a16="http://schemas.microsoft.com/office/drawing/2014/main" id="{152301EC-7857-45F8-BB75-6D4842A903EF}"/>
                </a:ext>
              </a:extLst>
            </p:cNvPr>
            <p:cNvSpPr>
              <a:spLocks noChangeArrowheads="1"/>
            </p:cNvSpPr>
            <p:nvPr/>
          </p:nvSpPr>
          <p:spPr bwMode="auto">
            <a:xfrm>
              <a:off x="2689472" y="4963229"/>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5" name="Rectangle 4407">
              <a:extLst>
                <a:ext uri="{FF2B5EF4-FFF2-40B4-BE49-F238E27FC236}">
                  <a16:creationId xmlns:a16="http://schemas.microsoft.com/office/drawing/2014/main" id="{4FCA5E14-196A-4365-B18B-FB9F67A80321}"/>
                </a:ext>
              </a:extLst>
            </p:cNvPr>
            <p:cNvSpPr>
              <a:spLocks noChangeArrowheads="1"/>
            </p:cNvSpPr>
            <p:nvPr/>
          </p:nvSpPr>
          <p:spPr bwMode="auto">
            <a:xfrm>
              <a:off x="2689472" y="4915604"/>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6" name="Rectangle 4408">
              <a:extLst>
                <a:ext uri="{FF2B5EF4-FFF2-40B4-BE49-F238E27FC236}">
                  <a16:creationId xmlns:a16="http://schemas.microsoft.com/office/drawing/2014/main" id="{3DF1DC26-A650-4CA1-B924-B121C971B3BB}"/>
                </a:ext>
              </a:extLst>
            </p:cNvPr>
            <p:cNvSpPr>
              <a:spLocks noChangeArrowheads="1"/>
            </p:cNvSpPr>
            <p:nvPr/>
          </p:nvSpPr>
          <p:spPr bwMode="auto">
            <a:xfrm>
              <a:off x="2756147" y="4915604"/>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7" name="Freeform 4409">
              <a:extLst>
                <a:ext uri="{FF2B5EF4-FFF2-40B4-BE49-F238E27FC236}">
                  <a16:creationId xmlns:a16="http://schemas.microsoft.com/office/drawing/2014/main" id="{421E2E9B-25AB-4781-B163-238C59DFD276}"/>
                </a:ext>
              </a:extLst>
            </p:cNvPr>
            <p:cNvSpPr>
              <a:spLocks noEditPoints="1"/>
            </p:cNvSpPr>
            <p:nvPr/>
          </p:nvSpPr>
          <p:spPr bwMode="auto">
            <a:xfrm>
              <a:off x="2613272" y="4772729"/>
              <a:ext cx="284163" cy="85725"/>
            </a:xfrm>
            <a:custGeom>
              <a:avLst/>
              <a:gdLst>
                <a:gd name="T0" fmla="*/ 628 w 897"/>
                <a:gd name="T1" fmla="*/ 149 h 269"/>
                <a:gd name="T2" fmla="*/ 717 w 897"/>
                <a:gd name="T3" fmla="*/ 30 h 269"/>
                <a:gd name="T4" fmla="*/ 269 w 897"/>
                <a:gd name="T5" fmla="*/ 149 h 269"/>
                <a:gd name="T6" fmla="*/ 179 w 897"/>
                <a:gd name="T7" fmla="*/ 30 h 269"/>
                <a:gd name="T8" fmla="*/ 269 w 897"/>
                <a:gd name="T9" fmla="*/ 149 h 269"/>
                <a:gd name="T10" fmla="*/ 747 w 897"/>
                <a:gd name="T11" fmla="*/ 60 h 269"/>
                <a:gd name="T12" fmla="*/ 747 w 897"/>
                <a:gd name="T13" fmla="*/ 12 h 269"/>
                <a:gd name="T14" fmla="*/ 745 w 897"/>
                <a:gd name="T15" fmla="*/ 6 h 269"/>
                <a:gd name="T16" fmla="*/ 741 w 897"/>
                <a:gd name="T17" fmla="*/ 2 h 269"/>
                <a:gd name="T18" fmla="*/ 735 w 897"/>
                <a:gd name="T19" fmla="*/ 0 h 269"/>
                <a:gd name="T20" fmla="*/ 613 w 897"/>
                <a:gd name="T21" fmla="*/ 0 h 269"/>
                <a:gd name="T22" fmla="*/ 607 w 897"/>
                <a:gd name="T23" fmla="*/ 1 h 269"/>
                <a:gd name="T24" fmla="*/ 603 w 897"/>
                <a:gd name="T25" fmla="*/ 4 h 269"/>
                <a:gd name="T26" fmla="*/ 600 w 897"/>
                <a:gd name="T27" fmla="*/ 10 h 269"/>
                <a:gd name="T28" fmla="*/ 598 w 897"/>
                <a:gd name="T29" fmla="*/ 15 h 269"/>
                <a:gd name="T30" fmla="*/ 299 w 897"/>
                <a:gd name="T31" fmla="*/ 60 h 269"/>
                <a:gd name="T32" fmla="*/ 299 w 897"/>
                <a:gd name="T33" fmla="*/ 12 h 269"/>
                <a:gd name="T34" fmla="*/ 297 w 897"/>
                <a:gd name="T35" fmla="*/ 6 h 269"/>
                <a:gd name="T36" fmla="*/ 292 w 897"/>
                <a:gd name="T37" fmla="*/ 2 h 269"/>
                <a:gd name="T38" fmla="*/ 287 w 897"/>
                <a:gd name="T39" fmla="*/ 0 h 269"/>
                <a:gd name="T40" fmla="*/ 164 w 897"/>
                <a:gd name="T41" fmla="*/ 0 h 269"/>
                <a:gd name="T42" fmla="*/ 159 w 897"/>
                <a:gd name="T43" fmla="*/ 1 h 269"/>
                <a:gd name="T44" fmla="*/ 153 w 897"/>
                <a:gd name="T45" fmla="*/ 4 h 269"/>
                <a:gd name="T46" fmla="*/ 150 w 897"/>
                <a:gd name="T47" fmla="*/ 10 h 269"/>
                <a:gd name="T48" fmla="*/ 149 w 897"/>
                <a:gd name="T49" fmla="*/ 15 h 269"/>
                <a:gd name="T50" fmla="*/ 15 w 897"/>
                <a:gd name="T51" fmla="*/ 60 h 269"/>
                <a:gd name="T52" fmla="*/ 9 w 897"/>
                <a:gd name="T53" fmla="*/ 61 h 269"/>
                <a:gd name="T54" fmla="*/ 5 w 897"/>
                <a:gd name="T55" fmla="*/ 64 h 269"/>
                <a:gd name="T56" fmla="*/ 1 w 897"/>
                <a:gd name="T57" fmla="*/ 68 h 269"/>
                <a:gd name="T58" fmla="*/ 0 w 897"/>
                <a:gd name="T59" fmla="*/ 75 h 269"/>
                <a:gd name="T60" fmla="*/ 897 w 897"/>
                <a:gd name="T61" fmla="*/ 269 h 269"/>
                <a:gd name="T62" fmla="*/ 897 w 897"/>
                <a:gd name="T63" fmla="*/ 72 h 269"/>
                <a:gd name="T64" fmla="*/ 895 w 897"/>
                <a:gd name="T65" fmla="*/ 66 h 269"/>
                <a:gd name="T66" fmla="*/ 891 w 897"/>
                <a:gd name="T67" fmla="*/ 62 h 269"/>
                <a:gd name="T68" fmla="*/ 885 w 897"/>
                <a:gd name="T69" fmla="*/ 6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97" h="269">
                  <a:moveTo>
                    <a:pt x="717" y="149"/>
                  </a:moveTo>
                  <a:lnTo>
                    <a:pt x="628" y="149"/>
                  </a:lnTo>
                  <a:lnTo>
                    <a:pt x="628" y="30"/>
                  </a:lnTo>
                  <a:lnTo>
                    <a:pt x="717" y="30"/>
                  </a:lnTo>
                  <a:lnTo>
                    <a:pt x="717" y="149"/>
                  </a:lnTo>
                  <a:close/>
                  <a:moveTo>
                    <a:pt x="269" y="149"/>
                  </a:moveTo>
                  <a:lnTo>
                    <a:pt x="179" y="149"/>
                  </a:lnTo>
                  <a:lnTo>
                    <a:pt x="179" y="30"/>
                  </a:lnTo>
                  <a:lnTo>
                    <a:pt x="269" y="30"/>
                  </a:lnTo>
                  <a:lnTo>
                    <a:pt x="269" y="149"/>
                  </a:lnTo>
                  <a:close/>
                  <a:moveTo>
                    <a:pt x="882" y="60"/>
                  </a:moveTo>
                  <a:lnTo>
                    <a:pt x="747" y="60"/>
                  </a:lnTo>
                  <a:lnTo>
                    <a:pt x="747" y="15"/>
                  </a:lnTo>
                  <a:lnTo>
                    <a:pt x="747" y="12"/>
                  </a:lnTo>
                  <a:lnTo>
                    <a:pt x="746" y="10"/>
                  </a:lnTo>
                  <a:lnTo>
                    <a:pt x="745" y="6"/>
                  </a:lnTo>
                  <a:lnTo>
                    <a:pt x="743" y="4"/>
                  </a:lnTo>
                  <a:lnTo>
                    <a:pt x="741" y="2"/>
                  </a:lnTo>
                  <a:lnTo>
                    <a:pt x="739" y="1"/>
                  </a:lnTo>
                  <a:lnTo>
                    <a:pt x="735" y="0"/>
                  </a:lnTo>
                  <a:lnTo>
                    <a:pt x="732" y="0"/>
                  </a:lnTo>
                  <a:lnTo>
                    <a:pt x="613" y="0"/>
                  </a:lnTo>
                  <a:lnTo>
                    <a:pt x="610" y="0"/>
                  </a:lnTo>
                  <a:lnTo>
                    <a:pt x="607" y="1"/>
                  </a:lnTo>
                  <a:lnTo>
                    <a:pt x="605" y="2"/>
                  </a:lnTo>
                  <a:lnTo>
                    <a:pt x="603" y="4"/>
                  </a:lnTo>
                  <a:lnTo>
                    <a:pt x="601" y="6"/>
                  </a:lnTo>
                  <a:lnTo>
                    <a:pt x="600" y="10"/>
                  </a:lnTo>
                  <a:lnTo>
                    <a:pt x="598" y="12"/>
                  </a:lnTo>
                  <a:lnTo>
                    <a:pt x="598" y="15"/>
                  </a:lnTo>
                  <a:lnTo>
                    <a:pt x="598" y="60"/>
                  </a:lnTo>
                  <a:lnTo>
                    <a:pt x="299" y="60"/>
                  </a:lnTo>
                  <a:lnTo>
                    <a:pt x="299" y="15"/>
                  </a:lnTo>
                  <a:lnTo>
                    <a:pt x="299" y="12"/>
                  </a:lnTo>
                  <a:lnTo>
                    <a:pt x="298" y="10"/>
                  </a:lnTo>
                  <a:lnTo>
                    <a:pt x="297" y="6"/>
                  </a:lnTo>
                  <a:lnTo>
                    <a:pt x="295" y="4"/>
                  </a:lnTo>
                  <a:lnTo>
                    <a:pt x="292" y="2"/>
                  </a:lnTo>
                  <a:lnTo>
                    <a:pt x="290" y="1"/>
                  </a:lnTo>
                  <a:lnTo>
                    <a:pt x="287" y="0"/>
                  </a:lnTo>
                  <a:lnTo>
                    <a:pt x="284" y="0"/>
                  </a:lnTo>
                  <a:lnTo>
                    <a:pt x="164" y="0"/>
                  </a:lnTo>
                  <a:lnTo>
                    <a:pt x="161" y="0"/>
                  </a:lnTo>
                  <a:lnTo>
                    <a:pt x="159" y="1"/>
                  </a:lnTo>
                  <a:lnTo>
                    <a:pt x="155" y="2"/>
                  </a:lnTo>
                  <a:lnTo>
                    <a:pt x="153" y="4"/>
                  </a:lnTo>
                  <a:lnTo>
                    <a:pt x="152" y="6"/>
                  </a:lnTo>
                  <a:lnTo>
                    <a:pt x="150" y="10"/>
                  </a:lnTo>
                  <a:lnTo>
                    <a:pt x="150" y="12"/>
                  </a:lnTo>
                  <a:lnTo>
                    <a:pt x="149" y="15"/>
                  </a:lnTo>
                  <a:lnTo>
                    <a:pt x="149" y="60"/>
                  </a:lnTo>
                  <a:lnTo>
                    <a:pt x="15" y="60"/>
                  </a:lnTo>
                  <a:lnTo>
                    <a:pt x="12" y="60"/>
                  </a:lnTo>
                  <a:lnTo>
                    <a:pt x="9" y="61"/>
                  </a:lnTo>
                  <a:lnTo>
                    <a:pt x="7" y="62"/>
                  </a:lnTo>
                  <a:lnTo>
                    <a:pt x="5" y="64"/>
                  </a:lnTo>
                  <a:lnTo>
                    <a:pt x="2" y="66"/>
                  </a:lnTo>
                  <a:lnTo>
                    <a:pt x="1" y="68"/>
                  </a:lnTo>
                  <a:lnTo>
                    <a:pt x="0" y="72"/>
                  </a:lnTo>
                  <a:lnTo>
                    <a:pt x="0" y="75"/>
                  </a:lnTo>
                  <a:lnTo>
                    <a:pt x="0" y="269"/>
                  </a:lnTo>
                  <a:lnTo>
                    <a:pt x="897" y="269"/>
                  </a:lnTo>
                  <a:lnTo>
                    <a:pt x="897" y="75"/>
                  </a:lnTo>
                  <a:lnTo>
                    <a:pt x="897" y="72"/>
                  </a:lnTo>
                  <a:lnTo>
                    <a:pt x="896" y="68"/>
                  </a:lnTo>
                  <a:lnTo>
                    <a:pt x="895" y="66"/>
                  </a:lnTo>
                  <a:lnTo>
                    <a:pt x="893" y="64"/>
                  </a:lnTo>
                  <a:lnTo>
                    <a:pt x="891" y="62"/>
                  </a:lnTo>
                  <a:lnTo>
                    <a:pt x="888" y="61"/>
                  </a:lnTo>
                  <a:lnTo>
                    <a:pt x="885" y="60"/>
                  </a:lnTo>
                  <a:lnTo>
                    <a:pt x="8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8" name="Freeform 4410">
              <a:extLst>
                <a:ext uri="{FF2B5EF4-FFF2-40B4-BE49-F238E27FC236}">
                  <a16:creationId xmlns:a16="http://schemas.microsoft.com/office/drawing/2014/main" id="{E672689E-8BB5-4FC8-8EED-1F31B5024CA7}"/>
                </a:ext>
              </a:extLst>
            </p:cNvPr>
            <p:cNvSpPr>
              <a:spLocks noEditPoints="1"/>
            </p:cNvSpPr>
            <p:nvPr/>
          </p:nvSpPr>
          <p:spPr bwMode="auto">
            <a:xfrm>
              <a:off x="2613272" y="4867979"/>
              <a:ext cx="284163" cy="188913"/>
            </a:xfrm>
            <a:custGeom>
              <a:avLst/>
              <a:gdLst>
                <a:gd name="T0" fmla="*/ 82 w 897"/>
                <a:gd name="T1" fmla="*/ 298 h 599"/>
                <a:gd name="T2" fmla="*/ 75 w 897"/>
                <a:gd name="T3" fmla="*/ 288 h 599"/>
                <a:gd name="T4" fmla="*/ 77 w 897"/>
                <a:gd name="T5" fmla="*/ 276 h 599"/>
                <a:gd name="T6" fmla="*/ 87 w 897"/>
                <a:gd name="T7" fmla="*/ 270 h 599"/>
                <a:gd name="T8" fmla="*/ 90 w 897"/>
                <a:gd name="T9" fmla="*/ 150 h 599"/>
                <a:gd name="T10" fmla="*/ 80 w 897"/>
                <a:gd name="T11" fmla="*/ 146 h 599"/>
                <a:gd name="T12" fmla="*/ 75 w 897"/>
                <a:gd name="T13" fmla="*/ 135 h 599"/>
                <a:gd name="T14" fmla="*/ 80 w 897"/>
                <a:gd name="T15" fmla="*/ 125 h 599"/>
                <a:gd name="T16" fmla="*/ 90 w 897"/>
                <a:gd name="T17" fmla="*/ 120 h 599"/>
                <a:gd name="T18" fmla="*/ 210 w 897"/>
                <a:gd name="T19" fmla="*/ 51 h 599"/>
                <a:gd name="T20" fmla="*/ 219 w 897"/>
                <a:gd name="T21" fmla="*/ 42 h 599"/>
                <a:gd name="T22" fmla="*/ 230 w 897"/>
                <a:gd name="T23" fmla="*/ 42 h 599"/>
                <a:gd name="T24" fmla="*/ 238 w 897"/>
                <a:gd name="T25" fmla="*/ 51 h 599"/>
                <a:gd name="T26" fmla="*/ 419 w 897"/>
                <a:gd name="T27" fmla="*/ 120 h 599"/>
                <a:gd name="T28" fmla="*/ 421 w 897"/>
                <a:gd name="T29" fmla="*/ 48 h 599"/>
                <a:gd name="T30" fmla="*/ 430 w 897"/>
                <a:gd name="T31" fmla="*/ 41 h 599"/>
                <a:gd name="T32" fmla="*/ 442 w 897"/>
                <a:gd name="T33" fmla="*/ 44 h 599"/>
                <a:gd name="T34" fmla="*/ 449 w 897"/>
                <a:gd name="T35" fmla="*/ 53 h 599"/>
                <a:gd name="T36" fmla="*/ 628 w 897"/>
                <a:gd name="T37" fmla="*/ 56 h 599"/>
                <a:gd name="T38" fmla="*/ 633 w 897"/>
                <a:gd name="T39" fmla="*/ 45 h 599"/>
                <a:gd name="T40" fmla="*/ 643 w 897"/>
                <a:gd name="T41" fmla="*/ 41 h 599"/>
                <a:gd name="T42" fmla="*/ 653 w 897"/>
                <a:gd name="T43" fmla="*/ 45 h 599"/>
                <a:gd name="T44" fmla="*/ 658 w 897"/>
                <a:gd name="T45" fmla="*/ 56 h 599"/>
                <a:gd name="T46" fmla="*/ 812 w 897"/>
                <a:gd name="T47" fmla="*/ 121 h 599"/>
                <a:gd name="T48" fmla="*/ 821 w 897"/>
                <a:gd name="T49" fmla="*/ 130 h 599"/>
                <a:gd name="T50" fmla="*/ 821 w 897"/>
                <a:gd name="T51" fmla="*/ 142 h 599"/>
                <a:gd name="T52" fmla="*/ 812 w 897"/>
                <a:gd name="T53" fmla="*/ 149 h 599"/>
                <a:gd name="T54" fmla="*/ 658 w 897"/>
                <a:gd name="T55" fmla="*/ 270 h 599"/>
                <a:gd name="T56" fmla="*/ 815 w 897"/>
                <a:gd name="T57" fmla="*/ 272 h 599"/>
                <a:gd name="T58" fmla="*/ 821 w 897"/>
                <a:gd name="T59" fmla="*/ 282 h 599"/>
                <a:gd name="T60" fmla="*/ 819 w 897"/>
                <a:gd name="T61" fmla="*/ 294 h 599"/>
                <a:gd name="T62" fmla="*/ 809 w 897"/>
                <a:gd name="T63" fmla="*/ 300 h 599"/>
                <a:gd name="T64" fmla="*/ 807 w 897"/>
                <a:gd name="T65" fmla="*/ 420 h 599"/>
                <a:gd name="T66" fmla="*/ 818 w 897"/>
                <a:gd name="T67" fmla="*/ 424 h 599"/>
                <a:gd name="T68" fmla="*/ 822 w 897"/>
                <a:gd name="T69" fmla="*/ 435 h 599"/>
                <a:gd name="T70" fmla="*/ 818 w 897"/>
                <a:gd name="T71" fmla="*/ 446 h 599"/>
                <a:gd name="T72" fmla="*/ 807 w 897"/>
                <a:gd name="T73" fmla="*/ 450 h 599"/>
                <a:gd name="T74" fmla="*/ 656 w 897"/>
                <a:gd name="T75" fmla="*/ 515 h 599"/>
                <a:gd name="T76" fmla="*/ 649 w 897"/>
                <a:gd name="T77" fmla="*/ 523 h 599"/>
                <a:gd name="T78" fmla="*/ 637 w 897"/>
                <a:gd name="T79" fmla="*/ 523 h 599"/>
                <a:gd name="T80" fmla="*/ 629 w 897"/>
                <a:gd name="T81" fmla="*/ 515 h 599"/>
                <a:gd name="T82" fmla="*/ 449 w 897"/>
                <a:gd name="T83" fmla="*/ 450 h 599"/>
                <a:gd name="T84" fmla="*/ 445 w 897"/>
                <a:gd name="T85" fmla="*/ 517 h 599"/>
                <a:gd name="T86" fmla="*/ 437 w 897"/>
                <a:gd name="T87" fmla="*/ 524 h 599"/>
                <a:gd name="T88" fmla="*/ 425 w 897"/>
                <a:gd name="T89" fmla="*/ 521 h 599"/>
                <a:gd name="T90" fmla="*/ 419 w 897"/>
                <a:gd name="T91" fmla="*/ 512 h 599"/>
                <a:gd name="T92" fmla="*/ 239 w 897"/>
                <a:gd name="T93" fmla="*/ 509 h 599"/>
                <a:gd name="T94" fmla="*/ 235 w 897"/>
                <a:gd name="T95" fmla="*/ 519 h 599"/>
                <a:gd name="T96" fmla="*/ 224 w 897"/>
                <a:gd name="T97" fmla="*/ 524 h 599"/>
                <a:gd name="T98" fmla="*/ 213 w 897"/>
                <a:gd name="T99" fmla="*/ 519 h 599"/>
                <a:gd name="T100" fmla="*/ 209 w 897"/>
                <a:gd name="T101" fmla="*/ 509 h 599"/>
                <a:gd name="T102" fmla="*/ 85 w 897"/>
                <a:gd name="T103" fmla="*/ 449 h 599"/>
                <a:gd name="T104" fmla="*/ 76 w 897"/>
                <a:gd name="T105" fmla="*/ 440 h 599"/>
                <a:gd name="T106" fmla="*/ 76 w 897"/>
                <a:gd name="T107" fmla="*/ 428 h 599"/>
                <a:gd name="T108" fmla="*/ 85 w 897"/>
                <a:gd name="T109" fmla="*/ 421 h 599"/>
                <a:gd name="T110" fmla="*/ 209 w 897"/>
                <a:gd name="T111" fmla="*/ 300 h 599"/>
                <a:gd name="T112" fmla="*/ 1 w 897"/>
                <a:gd name="T113" fmla="*/ 590 h 599"/>
                <a:gd name="T114" fmla="*/ 9 w 897"/>
                <a:gd name="T115" fmla="*/ 597 h 599"/>
                <a:gd name="T116" fmla="*/ 885 w 897"/>
                <a:gd name="T117" fmla="*/ 599 h 599"/>
                <a:gd name="T118" fmla="*/ 895 w 897"/>
                <a:gd name="T119" fmla="*/ 592 h 599"/>
                <a:gd name="T120" fmla="*/ 897 w 897"/>
                <a:gd name="T121" fmla="*/ 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97" h="599">
                  <a:moveTo>
                    <a:pt x="90" y="300"/>
                  </a:moveTo>
                  <a:lnTo>
                    <a:pt x="87" y="300"/>
                  </a:lnTo>
                  <a:lnTo>
                    <a:pt x="85" y="299"/>
                  </a:lnTo>
                  <a:lnTo>
                    <a:pt x="82" y="298"/>
                  </a:lnTo>
                  <a:lnTo>
                    <a:pt x="80" y="296"/>
                  </a:lnTo>
                  <a:lnTo>
                    <a:pt x="77" y="294"/>
                  </a:lnTo>
                  <a:lnTo>
                    <a:pt x="76" y="291"/>
                  </a:lnTo>
                  <a:lnTo>
                    <a:pt x="75" y="288"/>
                  </a:lnTo>
                  <a:lnTo>
                    <a:pt x="75" y="285"/>
                  </a:lnTo>
                  <a:lnTo>
                    <a:pt x="75" y="282"/>
                  </a:lnTo>
                  <a:lnTo>
                    <a:pt x="76" y="280"/>
                  </a:lnTo>
                  <a:lnTo>
                    <a:pt x="77" y="276"/>
                  </a:lnTo>
                  <a:lnTo>
                    <a:pt x="80" y="274"/>
                  </a:lnTo>
                  <a:lnTo>
                    <a:pt x="82" y="272"/>
                  </a:lnTo>
                  <a:lnTo>
                    <a:pt x="85" y="271"/>
                  </a:lnTo>
                  <a:lnTo>
                    <a:pt x="87" y="270"/>
                  </a:lnTo>
                  <a:lnTo>
                    <a:pt x="90" y="270"/>
                  </a:lnTo>
                  <a:lnTo>
                    <a:pt x="209" y="270"/>
                  </a:lnTo>
                  <a:lnTo>
                    <a:pt x="209" y="150"/>
                  </a:lnTo>
                  <a:lnTo>
                    <a:pt x="90" y="150"/>
                  </a:lnTo>
                  <a:lnTo>
                    <a:pt x="87" y="150"/>
                  </a:lnTo>
                  <a:lnTo>
                    <a:pt x="85" y="149"/>
                  </a:lnTo>
                  <a:lnTo>
                    <a:pt x="82" y="148"/>
                  </a:lnTo>
                  <a:lnTo>
                    <a:pt x="80" y="146"/>
                  </a:lnTo>
                  <a:lnTo>
                    <a:pt x="77" y="144"/>
                  </a:lnTo>
                  <a:lnTo>
                    <a:pt x="76" y="142"/>
                  </a:lnTo>
                  <a:lnTo>
                    <a:pt x="75" y="138"/>
                  </a:lnTo>
                  <a:lnTo>
                    <a:pt x="75" y="135"/>
                  </a:lnTo>
                  <a:lnTo>
                    <a:pt x="75" y="132"/>
                  </a:lnTo>
                  <a:lnTo>
                    <a:pt x="76" y="130"/>
                  </a:lnTo>
                  <a:lnTo>
                    <a:pt x="77" y="128"/>
                  </a:lnTo>
                  <a:lnTo>
                    <a:pt x="80" y="125"/>
                  </a:lnTo>
                  <a:lnTo>
                    <a:pt x="82" y="123"/>
                  </a:lnTo>
                  <a:lnTo>
                    <a:pt x="85" y="121"/>
                  </a:lnTo>
                  <a:lnTo>
                    <a:pt x="87" y="120"/>
                  </a:lnTo>
                  <a:lnTo>
                    <a:pt x="90" y="120"/>
                  </a:lnTo>
                  <a:lnTo>
                    <a:pt x="209" y="120"/>
                  </a:lnTo>
                  <a:lnTo>
                    <a:pt x="209" y="56"/>
                  </a:lnTo>
                  <a:lnTo>
                    <a:pt x="210" y="53"/>
                  </a:lnTo>
                  <a:lnTo>
                    <a:pt x="210" y="51"/>
                  </a:lnTo>
                  <a:lnTo>
                    <a:pt x="212" y="48"/>
                  </a:lnTo>
                  <a:lnTo>
                    <a:pt x="213" y="45"/>
                  </a:lnTo>
                  <a:lnTo>
                    <a:pt x="215" y="44"/>
                  </a:lnTo>
                  <a:lnTo>
                    <a:pt x="219" y="42"/>
                  </a:lnTo>
                  <a:lnTo>
                    <a:pt x="221" y="41"/>
                  </a:lnTo>
                  <a:lnTo>
                    <a:pt x="224" y="41"/>
                  </a:lnTo>
                  <a:lnTo>
                    <a:pt x="227" y="41"/>
                  </a:lnTo>
                  <a:lnTo>
                    <a:pt x="230" y="42"/>
                  </a:lnTo>
                  <a:lnTo>
                    <a:pt x="233" y="44"/>
                  </a:lnTo>
                  <a:lnTo>
                    <a:pt x="235" y="45"/>
                  </a:lnTo>
                  <a:lnTo>
                    <a:pt x="237" y="48"/>
                  </a:lnTo>
                  <a:lnTo>
                    <a:pt x="238" y="51"/>
                  </a:lnTo>
                  <a:lnTo>
                    <a:pt x="239" y="53"/>
                  </a:lnTo>
                  <a:lnTo>
                    <a:pt x="239" y="56"/>
                  </a:lnTo>
                  <a:lnTo>
                    <a:pt x="239" y="120"/>
                  </a:lnTo>
                  <a:lnTo>
                    <a:pt x="419" y="120"/>
                  </a:lnTo>
                  <a:lnTo>
                    <a:pt x="419" y="56"/>
                  </a:lnTo>
                  <a:lnTo>
                    <a:pt x="419" y="53"/>
                  </a:lnTo>
                  <a:lnTo>
                    <a:pt x="420" y="51"/>
                  </a:lnTo>
                  <a:lnTo>
                    <a:pt x="421" y="48"/>
                  </a:lnTo>
                  <a:lnTo>
                    <a:pt x="423" y="45"/>
                  </a:lnTo>
                  <a:lnTo>
                    <a:pt x="425" y="44"/>
                  </a:lnTo>
                  <a:lnTo>
                    <a:pt x="427" y="42"/>
                  </a:lnTo>
                  <a:lnTo>
                    <a:pt x="430" y="41"/>
                  </a:lnTo>
                  <a:lnTo>
                    <a:pt x="434" y="41"/>
                  </a:lnTo>
                  <a:lnTo>
                    <a:pt x="437" y="41"/>
                  </a:lnTo>
                  <a:lnTo>
                    <a:pt x="439" y="42"/>
                  </a:lnTo>
                  <a:lnTo>
                    <a:pt x="442" y="44"/>
                  </a:lnTo>
                  <a:lnTo>
                    <a:pt x="444" y="45"/>
                  </a:lnTo>
                  <a:lnTo>
                    <a:pt x="445" y="48"/>
                  </a:lnTo>
                  <a:lnTo>
                    <a:pt x="448" y="51"/>
                  </a:lnTo>
                  <a:lnTo>
                    <a:pt x="449" y="53"/>
                  </a:lnTo>
                  <a:lnTo>
                    <a:pt x="449" y="56"/>
                  </a:lnTo>
                  <a:lnTo>
                    <a:pt x="449" y="120"/>
                  </a:lnTo>
                  <a:lnTo>
                    <a:pt x="628" y="120"/>
                  </a:lnTo>
                  <a:lnTo>
                    <a:pt x="628" y="56"/>
                  </a:lnTo>
                  <a:lnTo>
                    <a:pt x="628" y="53"/>
                  </a:lnTo>
                  <a:lnTo>
                    <a:pt x="629" y="51"/>
                  </a:lnTo>
                  <a:lnTo>
                    <a:pt x="631" y="48"/>
                  </a:lnTo>
                  <a:lnTo>
                    <a:pt x="633" y="45"/>
                  </a:lnTo>
                  <a:lnTo>
                    <a:pt x="635" y="44"/>
                  </a:lnTo>
                  <a:lnTo>
                    <a:pt x="637" y="42"/>
                  </a:lnTo>
                  <a:lnTo>
                    <a:pt x="640" y="41"/>
                  </a:lnTo>
                  <a:lnTo>
                    <a:pt x="643" y="41"/>
                  </a:lnTo>
                  <a:lnTo>
                    <a:pt x="646" y="41"/>
                  </a:lnTo>
                  <a:lnTo>
                    <a:pt x="649" y="42"/>
                  </a:lnTo>
                  <a:lnTo>
                    <a:pt x="651" y="44"/>
                  </a:lnTo>
                  <a:lnTo>
                    <a:pt x="653" y="45"/>
                  </a:lnTo>
                  <a:lnTo>
                    <a:pt x="655" y="48"/>
                  </a:lnTo>
                  <a:lnTo>
                    <a:pt x="656" y="51"/>
                  </a:lnTo>
                  <a:lnTo>
                    <a:pt x="657" y="53"/>
                  </a:lnTo>
                  <a:lnTo>
                    <a:pt x="658" y="56"/>
                  </a:lnTo>
                  <a:lnTo>
                    <a:pt x="658" y="120"/>
                  </a:lnTo>
                  <a:lnTo>
                    <a:pt x="807" y="120"/>
                  </a:lnTo>
                  <a:lnTo>
                    <a:pt x="809" y="120"/>
                  </a:lnTo>
                  <a:lnTo>
                    <a:pt x="812" y="121"/>
                  </a:lnTo>
                  <a:lnTo>
                    <a:pt x="815" y="123"/>
                  </a:lnTo>
                  <a:lnTo>
                    <a:pt x="818" y="125"/>
                  </a:lnTo>
                  <a:lnTo>
                    <a:pt x="819" y="128"/>
                  </a:lnTo>
                  <a:lnTo>
                    <a:pt x="821" y="130"/>
                  </a:lnTo>
                  <a:lnTo>
                    <a:pt x="821" y="132"/>
                  </a:lnTo>
                  <a:lnTo>
                    <a:pt x="822" y="135"/>
                  </a:lnTo>
                  <a:lnTo>
                    <a:pt x="821" y="138"/>
                  </a:lnTo>
                  <a:lnTo>
                    <a:pt x="821" y="142"/>
                  </a:lnTo>
                  <a:lnTo>
                    <a:pt x="819" y="144"/>
                  </a:lnTo>
                  <a:lnTo>
                    <a:pt x="818" y="146"/>
                  </a:lnTo>
                  <a:lnTo>
                    <a:pt x="815" y="148"/>
                  </a:lnTo>
                  <a:lnTo>
                    <a:pt x="812" y="149"/>
                  </a:lnTo>
                  <a:lnTo>
                    <a:pt x="809" y="150"/>
                  </a:lnTo>
                  <a:lnTo>
                    <a:pt x="807" y="150"/>
                  </a:lnTo>
                  <a:lnTo>
                    <a:pt x="658" y="150"/>
                  </a:lnTo>
                  <a:lnTo>
                    <a:pt x="658" y="270"/>
                  </a:lnTo>
                  <a:lnTo>
                    <a:pt x="807" y="270"/>
                  </a:lnTo>
                  <a:lnTo>
                    <a:pt x="809" y="270"/>
                  </a:lnTo>
                  <a:lnTo>
                    <a:pt x="812" y="271"/>
                  </a:lnTo>
                  <a:lnTo>
                    <a:pt x="815" y="272"/>
                  </a:lnTo>
                  <a:lnTo>
                    <a:pt x="818" y="274"/>
                  </a:lnTo>
                  <a:lnTo>
                    <a:pt x="819" y="276"/>
                  </a:lnTo>
                  <a:lnTo>
                    <a:pt x="821" y="280"/>
                  </a:lnTo>
                  <a:lnTo>
                    <a:pt x="821" y="282"/>
                  </a:lnTo>
                  <a:lnTo>
                    <a:pt x="822" y="285"/>
                  </a:lnTo>
                  <a:lnTo>
                    <a:pt x="821" y="288"/>
                  </a:lnTo>
                  <a:lnTo>
                    <a:pt x="821" y="291"/>
                  </a:lnTo>
                  <a:lnTo>
                    <a:pt x="819" y="294"/>
                  </a:lnTo>
                  <a:lnTo>
                    <a:pt x="818" y="296"/>
                  </a:lnTo>
                  <a:lnTo>
                    <a:pt x="815" y="298"/>
                  </a:lnTo>
                  <a:lnTo>
                    <a:pt x="812" y="299"/>
                  </a:lnTo>
                  <a:lnTo>
                    <a:pt x="809" y="300"/>
                  </a:lnTo>
                  <a:lnTo>
                    <a:pt x="807" y="300"/>
                  </a:lnTo>
                  <a:lnTo>
                    <a:pt x="658" y="300"/>
                  </a:lnTo>
                  <a:lnTo>
                    <a:pt x="658" y="420"/>
                  </a:lnTo>
                  <a:lnTo>
                    <a:pt x="807" y="420"/>
                  </a:lnTo>
                  <a:lnTo>
                    <a:pt x="809" y="420"/>
                  </a:lnTo>
                  <a:lnTo>
                    <a:pt x="812" y="421"/>
                  </a:lnTo>
                  <a:lnTo>
                    <a:pt x="815" y="422"/>
                  </a:lnTo>
                  <a:lnTo>
                    <a:pt x="818" y="424"/>
                  </a:lnTo>
                  <a:lnTo>
                    <a:pt x="819" y="426"/>
                  </a:lnTo>
                  <a:lnTo>
                    <a:pt x="821" y="428"/>
                  </a:lnTo>
                  <a:lnTo>
                    <a:pt x="821" y="432"/>
                  </a:lnTo>
                  <a:lnTo>
                    <a:pt x="822" y="435"/>
                  </a:lnTo>
                  <a:lnTo>
                    <a:pt x="821" y="438"/>
                  </a:lnTo>
                  <a:lnTo>
                    <a:pt x="821" y="440"/>
                  </a:lnTo>
                  <a:lnTo>
                    <a:pt x="819" y="443"/>
                  </a:lnTo>
                  <a:lnTo>
                    <a:pt x="818" y="446"/>
                  </a:lnTo>
                  <a:lnTo>
                    <a:pt x="815" y="447"/>
                  </a:lnTo>
                  <a:lnTo>
                    <a:pt x="812" y="449"/>
                  </a:lnTo>
                  <a:lnTo>
                    <a:pt x="809" y="449"/>
                  </a:lnTo>
                  <a:lnTo>
                    <a:pt x="807" y="450"/>
                  </a:lnTo>
                  <a:lnTo>
                    <a:pt x="658" y="450"/>
                  </a:lnTo>
                  <a:lnTo>
                    <a:pt x="658" y="509"/>
                  </a:lnTo>
                  <a:lnTo>
                    <a:pt x="657" y="512"/>
                  </a:lnTo>
                  <a:lnTo>
                    <a:pt x="656" y="515"/>
                  </a:lnTo>
                  <a:lnTo>
                    <a:pt x="655" y="517"/>
                  </a:lnTo>
                  <a:lnTo>
                    <a:pt x="653" y="519"/>
                  </a:lnTo>
                  <a:lnTo>
                    <a:pt x="651" y="521"/>
                  </a:lnTo>
                  <a:lnTo>
                    <a:pt x="649" y="523"/>
                  </a:lnTo>
                  <a:lnTo>
                    <a:pt x="646" y="524"/>
                  </a:lnTo>
                  <a:lnTo>
                    <a:pt x="643" y="524"/>
                  </a:lnTo>
                  <a:lnTo>
                    <a:pt x="640" y="524"/>
                  </a:lnTo>
                  <a:lnTo>
                    <a:pt x="637" y="523"/>
                  </a:lnTo>
                  <a:lnTo>
                    <a:pt x="635" y="521"/>
                  </a:lnTo>
                  <a:lnTo>
                    <a:pt x="633" y="519"/>
                  </a:lnTo>
                  <a:lnTo>
                    <a:pt x="631" y="517"/>
                  </a:lnTo>
                  <a:lnTo>
                    <a:pt x="629" y="515"/>
                  </a:lnTo>
                  <a:lnTo>
                    <a:pt x="628" y="512"/>
                  </a:lnTo>
                  <a:lnTo>
                    <a:pt x="628" y="509"/>
                  </a:lnTo>
                  <a:lnTo>
                    <a:pt x="628" y="450"/>
                  </a:lnTo>
                  <a:lnTo>
                    <a:pt x="449" y="450"/>
                  </a:lnTo>
                  <a:lnTo>
                    <a:pt x="449" y="509"/>
                  </a:lnTo>
                  <a:lnTo>
                    <a:pt x="449" y="512"/>
                  </a:lnTo>
                  <a:lnTo>
                    <a:pt x="448" y="515"/>
                  </a:lnTo>
                  <a:lnTo>
                    <a:pt x="445" y="517"/>
                  </a:lnTo>
                  <a:lnTo>
                    <a:pt x="444" y="519"/>
                  </a:lnTo>
                  <a:lnTo>
                    <a:pt x="442" y="521"/>
                  </a:lnTo>
                  <a:lnTo>
                    <a:pt x="439" y="523"/>
                  </a:lnTo>
                  <a:lnTo>
                    <a:pt x="437" y="524"/>
                  </a:lnTo>
                  <a:lnTo>
                    <a:pt x="434" y="524"/>
                  </a:lnTo>
                  <a:lnTo>
                    <a:pt x="430" y="524"/>
                  </a:lnTo>
                  <a:lnTo>
                    <a:pt x="427" y="523"/>
                  </a:lnTo>
                  <a:lnTo>
                    <a:pt x="425" y="521"/>
                  </a:lnTo>
                  <a:lnTo>
                    <a:pt x="423" y="519"/>
                  </a:lnTo>
                  <a:lnTo>
                    <a:pt x="421" y="517"/>
                  </a:lnTo>
                  <a:lnTo>
                    <a:pt x="420" y="515"/>
                  </a:lnTo>
                  <a:lnTo>
                    <a:pt x="419" y="512"/>
                  </a:lnTo>
                  <a:lnTo>
                    <a:pt x="419" y="509"/>
                  </a:lnTo>
                  <a:lnTo>
                    <a:pt x="419" y="450"/>
                  </a:lnTo>
                  <a:lnTo>
                    <a:pt x="239" y="450"/>
                  </a:lnTo>
                  <a:lnTo>
                    <a:pt x="239" y="509"/>
                  </a:lnTo>
                  <a:lnTo>
                    <a:pt x="239" y="512"/>
                  </a:lnTo>
                  <a:lnTo>
                    <a:pt x="238" y="515"/>
                  </a:lnTo>
                  <a:lnTo>
                    <a:pt x="237" y="517"/>
                  </a:lnTo>
                  <a:lnTo>
                    <a:pt x="235" y="519"/>
                  </a:lnTo>
                  <a:lnTo>
                    <a:pt x="233" y="521"/>
                  </a:lnTo>
                  <a:lnTo>
                    <a:pt x="230" y="523"/>
                  </a:lnTo>
                  <a:lnTo>
                    <a:pt x="227" y="524"/>
                  </a:lnTo>
                  <a:lnTo>
                    <a:pt x="224" y="524"/>
                  </a:lnTo>
                  <a:lnTo>
                    <a:pt x="221" y="524"/>
                  </a:lnTo>
                  <a:lnTo>
                    <a:pt x="219" y="523"/>
                  </a:lnTo>
                  <a:lnTo>
                    <a:pt x="215" y="521"/>
                  </a:lnTo>
                  <a:lnTo>
                    <a:pt x="213" y="519"/>
                  </a:lnTo>
                  <a:lnTo>
                    <a:pt x="212" y="517"/>
                  </a:lnTo>
                  <a:lnTo>
                    <a:pt x="210" y="515"/>
                  </a:lnTo>
                  <a:lnTo>
                    <a:pt x="210" y="512"/>
                  </a:lnTo>
                  <a:lnTo>
                    <a:pt x="209" y="509"/>
                  </a:lnTo>
                  <a:lnTo>
                    <a:pt x="209" y="450"/>
                  </a:lnTo>
                  <a:lnTo>
                    <a:pt x="90" y="450"/>
                  </a:lnTo>
                  <a:lnTo>
                    <a:pt x="87" y="449"/>
                  </a:lnTo>
                  <a:lnTo>
                    <a:pt x="85" y="449"/>
                  </a:lnTo>
                  <a:lnTo>
                    <a:pt x="82" y="447"/>
                  </a:lnTo>
                  <a:lnTo>
                    <a:pt x="80" y="446"/>
                  </a:lnTo>
                  <a:lnTo>
                    <a:pt x="77" y="443"/>
                  </a:lnTo>
                  <a:lnTo>
                    <a:pt x="76" y="440"/>
                  </a:lnTo>
                  <a:lnTo>
                    <a:pt x="75" y="438"/>
                  </a:lnTo>
                  <a:lnTo>
                    <a:pt x="75" y="435"/>
                  </a:lnTo>
                  <a:lnTo>
                    <a:pt x="75" y="432"/>
                  </a:lnTo>
                  <a:lnTo>
                    <a:pt x="76" y="428"/>
                  </a:lnTo>
                  <a:lnTo>
                    <a:pt x="77" y="426"/>
                  </a:lnTo>
                  <a:lnTo>
                    <a:pt x="80" y="424"/>
                  </a:lnTo>
                  <a:lnTo>
                    <a:pt x="82" y="422"/>
                  </a:lnTo>
                  <a:lnTo>
                    <a:pt x="85" y="421"/>
                  </a:lnTo>
                  <a:lnTo>
                    <a:pt x="87" y="420"/>
                  </a:lnTo>
                  <a:lnTo>
                    <a:pt x="90" y="420"/>
                  </a:lnTo>
                  <a:lnTo>
                    <a:pt x="209" y="420"/>
                  </a:lnTo>
                  <a:lnTo>
                    <a:pt x="209" y="300"/>
                  </a:lnTo>
                  <a:lnTo>
                    <a:pt x="90" y="300"/>
                  </a:lnTo>
                  <a:close/>
                  <a:moveTo>
                    <a:pt x="0" y="584"/>
                  </a:moveTo>
                  <a:lnTo>
                    <a:pt x="0" y="587"/>
                  </a:lnTo>
                  <a:lnTo>
                    <a:pt x="1" y="590"/>
                  </a:lnTo>
                  <a:lnTo>
                    <a:pt x="2" y="592"/>
                  </a:lnTo>
                  <a:lnTo>
                    <a:pt x="5" y="594"/>
                  </a:lnTo>
                  <a:lnTo>
                    <a:pt x="7" y="596"/>
                  </a:lnTo>
                  <a:lnTo>
                    <a:pt x="9" y="597"/>
                  </a:lnTo>
                  <a:lnTo>
                    <a:pt x="12" y="599"/>
                  </a:lnTo>
                  <a:lnTo>
                    <a:pt x="15" y="599"/>
                  </a:lnTo>
                  <a:lnTo>
                    <a:pt x="882" y="599"/>
                  </a:lnTo>
                  <a:lnTo>
                    <a:pt x="885" y="599"/>
                  </a:lnTo>
                  <a:lnTo>
                    <a:pt x="888" y="597"/>
                  </a:lnTo>
                  <a:lnTo>
                    <a:pt x="891" y="596"/>
                  </a:lnTo>
                  <a:lnTo>
                    <a:pt x="893" y="594"/>
                  </a:lnTo>
                  <a:lnTo>
                    <a:pt x="895" y="592"/>
                  </a:lnTo>
                  <a:lnTo>
                    <a:pt x="896" y="590"/>
                  </a:lnTo>
                  <a:lnTo>
                    <a:pt x="897" y="587"/>
                  </a:lnTo>
                  <a:lnTo>
                    <a:pt x="897" y="584"/>
                  </a:lnTo>
                  <a:lnTo>
                    <a:pt x="897" y="0"/>
                  </a:lnTo>
                  <a:lnTo>
                    <a:pt x="0" y="0"/>
                  </a:lnTo>
                  <a:lnTo>
                    <a:pt x="0" y="5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805531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4</a:t>
            </a:fld>
            <a:endParaRPr lang="en-US" dirty="0"/>
          </a:p>
        </p:txBody>
      </p:sp>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2"/>
            <a:ext cx="9264193" cy="492443"/>
          </a:xfrm>
          <a:prstGeom prst="rect">
            <a:avLst/>
          </a:prstGeom>
          <a:noFill/>
        </p:spPr>
        <p:txBody>
          <a:bodyPr wrap="square" lIns="0" tIns="0" rIns="0" bIns="0" rtlCol="0" anchor="ctr">
            <a:spAutoFit/>
          </a:bodyPr>
          <a:lstStyle/>
          <a:p>
            <a:pPr algn="ctr"/>
            <a:r>
              <a:rPr lang="en-US" sz="3200" b="1" dirty="0">
                <a:latin typeface="+mj-lt"/>
              </a:rPr>
              <a:t>HOW CAN I HELP?</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463904" y="840185"/>
            <a:ext cx="9264192" cy="307777"/>
          </a:xfrm>
          <a:prstGeom prst="rect">
            <a:avLst/>
          </a:prstGeom>
          <a:noFill/>
        </p:spPr>
        <p:txBody>
          <a:bodyPr wrap="square" lIns="0" tIns="0" rIns="0" bIns="0" rtlCol="0">
            <a:spAutoFit/>
          </a:bodyPr>
          <a:lstStyle/>
          <a:p>
            <a:pPr algn="ctr"/>
            <a:r>
              <a:rPr lang="en-US" sz="2000" dirty="0"/>
              <a:t>A web-based analysis tool</a:t>
            </a:r>
          </a:p>
        </p:txBody>
      </p:sp>
      <p:sp>
        <p:nvSpPr>
          <p:cNvPr id="87" name="TextBox 86">
            <a:extLst>
              <a:ext uri="{FF2B5EF4-FFF2-40B4-BE49-F238E27FC236}">
                <a16:creationId xmlns:a16="http://schemas.microsoft.com/office/drawing/2014/main" id="{272137A7-80FC-401A-9E10-827E089EF3F5}"/>
              </a:ext>
            </a:extLst>
          </p:cNvPr>
          <p:cNvSpPr txBox="1"/>
          <p:nvPr/>
        </p:nvSpPr>
        <p:spPr>
          <a:xfrm>
            <a:off x="702554" y="1708943"/>
            <a:ext cx="4545547" cy="3385542"/>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2000" dirty="0"/>
              <a:t>Interactive choropleth map showing Medicare patient pricing by county</a:t>
            </a:r>
          </a:p>
          <a:p>
            <a:pPr marL="800100" lvl="1" indent="-342900">
              <a:buFont typeface="Calibri Light" panose="020F0302020204030204" pitchFamily="34" charset="0"/>
              <a:buChar char="◌"/>
            </a:pPr>
            <a:r>
              <a:rPr lang="en-US" sz="2000" dirty="0"/>
              <a:t>Pinpoint lower cost counties for patients</a:t>
            </a:r>
          </a:p>
          <a:p>
            <a:pPr marL="800100" lvl="1" indent="-342900">
              <a:buFont typeface="Calibri Light" panose="020F0302020204030204" pitchFamily="34" charset="0"/>
              <a:buChar char="◌"/>
            </a:pPr>
            <a:r>
              <a:rPr lang="en-US" sz="2000" dirty="0"/>
              <a:t>Find highest cost counties to implement new programs</a:t>
            </a:r>
          </a:p>
          <a:p>
            <a:pPr marL="800100" lvl="1" indent="-342900">
              <a:buFont typeface="Calibri Light" panose="020F0302020204030204" pitchFamily="34" charset="0"/>
              <a:buChar char="◌"/>
            </a:pPr>
            <a:r>
              <a:rPr lang="en-US" sz="2000" dirty="0"/>
              <a:t>Can be easily changed to include new/different data</a:t>
            </a:r>
          </a:p>
          <a:p>
            <a:pPr marL="800100" lvl="1" indent="-342900">
              <a:buFont typeface="Calibri Light" panose="020F0302020204030204" pitchFamily="34" charset="0"/>
              <a:buChar char="◌"/>
            </a:pPr>
            <a:r>
              <a:rPr lang="en-US" sz="2000" dirty="0"/>
              <a:t>Easily shared across the company</a:t>
            </a:r>
          </a:p>
          <a:p>
            <a:pPr marL="800100" lvl="1" indent="-342900">
              <a:buFont typeface="Calibri Light" panose="020F0302020204030204" pitchFamily="34" charset="0"/>
              <a:buChar char="◌"/>
            </a:pPr>
            <a:r>
              <a:rPr lang="en-US" sz="2000" dirty="0"/>
              <a:t>Use to see changing trends over time</a:t>
            </a:r>
          </a:p>
        </p:txBody>
      </p:sp>
      <p:grpSp>
        <p:nvGrpSpPr>
          <p:cNvPr id="15" name="Group 14" descr="This image is a computer monitor. ">
            <a:extLst>
              <a:ext uri="{FF2B5EF4-FFF2-40B4-BE49-F238E27FC236}">
                <a16:creationId xmlns:a16="http://schemas.microsoft.com/office/drawing/2014/main" id="{7BECF29C-DD9F-4415-A01D-2447B16F9547}"/>
              </a:ext>
              <a:ext uri="{C183D7F6-B498-43B3-948B-1728B52AA6E4}">
                <adec:decorative xmlns:adec="http://schemas.microsoft.com/office/drawing/2017/decorative" val="0"/>
              </a:ext>
            </a:extLst>
          </p:cNvPr>
          <p:cNvGrpSpPr/>
          <p:nvPr/>
        </p:nvGrpSpPr>
        <p:grpSpPr>
          <a:xfrm>
            <a:off x="5591629" y="1349921"/>
            <a:ext cx="5762171" cy="4643012"/>
            <a:chOff x="2332041" y="1664133"/>
            <a:chExt cx="4233864" cy="3411539"/>
          </a:xfrm>
        </p:grpSpPr>
        <p:sp>
          <p:nvSpPr>
            <p:cNvPr id="16" name="Freeform 6">
              <a:extLst>
                <a:ext uri="{FF2B5EF4-FFF2-40B4-BE49-F238E27FC236}">
                  <a16:creationId xmlns:a16="http://schemas.microsoft.com/office/drawing/2014/main" id="{D711C11C-647F-4330-8A88-82C92ECDDF4F}"/>
                </a:ext>
              </a:extLst>
            </p:cNvPr>
            <p:cNvSpPr>
              <a:spLocks/>
            </p:cNvSpPr>
            <p:nvPr/>
          </p:nvSpPr>
          <p:spPr bwMode="auto">
            <a:xfrm>
              <a:off x="3733804" y="4581959"/>
              <a:ext cx="1438276" cy="455613"/>
            </a:xfrm>
            <a:custGeom>
              <a:avLst/>
              <a:gdLst>
                <a:gd name="T0" fmla="*/ 3037 w 3628"/>
                <a:gd name="T1" fmla="*/ 0 h 1149"/>
                <a:gd name="T2" fmla="*/ 1837 w 3628"/>
                <a:gd name="T3" fmla="*/ 0 h 1149"/>
                <a:gd name="T4" fmla="*/ 1792 w 3628"/>
                <a:gd name="T5" fmla="*/ 0 h 1149"/>
                <a:gd name="T6" fmla="*/ 591 w 3628"/>
                <a:gd name="T7" fmla="*/ 0 h 1149"/>
                <a:gd name="T8" fmla="*/ 592 w 3628"/>
                <a:gd name="T9" fmla="*/ 108 h 1149"/>
                <a:gd name="T10" fmla="*/ 594 w 3628"/>
                <a:gd name="T11" fmla="*/ 214 h 1149"/>
                <a:gd name="T12" fmla="*/ 598 w 3628"/>
                <a:gd name="T13" fmla="*/ 317 h 1149"/>
                <a:gd name="T14" fmla="*/ 600 w 3628"/>
                <a:gd name="T15" fmla="*/ 419 h 1149"/>
                <a:gd name="T16" fmla="*/ 600 w 3628"/>
                <a:gd name="T17" fmla="*/ 468 h 1149"/>
                <a:gd name="T18" fmla="*/ 599 w 3628"/>
                <a:gd name="T19" fmla="*/ 516 h 1149"/>
                <a:gd name="T20" fmla="*/ 597 w 3628"/>
                <a:gd name="T21" fmla="*/ 564 h 1149"/>
                <a:gd name="T22" fmla="*/ 594 w 3628"/>
                <a:gd name="T23" fmla="*/ 610 h 1149"/>
                <a:gd name="T24" fmla="*/ 590 w 3628"/>
                <a:gd name="T25" fmla="*/ 654 h 1149"/>
                <a:gd name="T26" fmla="*/ 584 w 3628"/>
                <a:gd name="T27" fmla="*/ 698 h 1149"/>
                <a:gd name="T28" fmla="*/ 576 w 3628"/>
                <a:gd name="T29" fmla="*/ 740 h 1149"/>
                <a:gd name="T30" fmla="*/ 567 w 3628"/>
                <a:gd name="T31" fmla="*/ 780 h 1149"/>
                <a:gd name="T32" fmla="*/ 554 w 3628"/>
                <a:gd name="T33" fmla="*/ 820 h 1149"/>
                <a:gd name="T34" fmla="*/ 540 w 3628"/>
                <a:gd name="T35" fmla="*/ 857 h 1149"/>
                <a:gd name="T36" fmla="*/ 524 w 3628"/>
                <a:gd name="T37" fmla="*/ 892 h 1149"/>
                <a:gd name="T38" fmla="*/ 504 w 3628"/>
                <a:gd name="T39" fmla="*/ 925 h 1149"/>
                <a:gd name="T40" fmla="*/ 482 w 3628"/>
                <a:gd name="T41" fmla="*/ 958 h 1149"/>
                <a:gd name="T42" fmla="*/ 458 w 3628"/>
                <a:gd name="T43" fmla="*/ 986 h 1149"/>
                <a:gd name="T44" fmla="*/ 429 w 3628"/>
                <a:gd name="T45" fmla="*/ 1014 h 1149"/>
                <a:gd name="T46" fmla="*/ 398 w 3628"/>
                <a:gd name="T47" fmla="*/ 1039 h 1149"/>
                <a:gd name="T48" fmla="*/ 363 w 3628"/>
                <a:gd name="T49" fmla="*/ 1062 h 1149"/>
                <a:gd name="T50" fmla="*/ 323 w 3628"/>
                <a:gd name="T51" fmla="*/ 1081 h 1149"/>
                <a:gd name="T52" fmla="*/ 281 w 3628"/>
                <a:gd name="T53" fmla="*/ 1100 h 1149"/>
                <a:gd name="T54" fmla="*/ 233 w 3628"/>
                <a:gd name="T55" fmla="*/ 1115 h 1149"/>
                <a:gd name="T56" fmla="*/ 182 w 3628"/>
                <a:gd name="T57" fmla="*/ 1128 h 1149"/>
                <a:gd name="T58" fmla="*/ 127 w 3628"/>
                <a:gd name="T59" fmla="*/ 1137 h 1149"/>
                <a:gd name="T60" fmla="*/ 66 w 3628"/>
                <a:gd name="T61" fmla="*/ 1144 h 1149"/>
                <a:gd name="T62" fmla="*/ 0 w 3628"/>
                <a:gd name="T63" fmla="*/ 1149 h 1149"/>
                <a:gd name="T64" fmla="*/ 1792 w 3628"/>
                <a:gd name="T65" fmla="*/ 1149 h 1149"/>
                <a:gd name="T66" fmla="*/ 1837 w 3628"/>
                <a:gd name="T67" fmla="*/ 1149 h 1149"/>
                <a:gd name="T68" fmla="*/ 3628 w 3628"/>
                <a:gd name="T69" fmla="*/ 1149 h 1149"/>
                <a:gd name="T70" fmla="*/ 3563 w 3628"/>
                <a:gd name="T71" fmla="*/ 1144 h 1149"/>
                <a:gd name="T72" fmla="*/ 3503 w 3628"/>
                <a:gd name="T73" fmla="*/ 1137 h 1149"/>
                <a:gd name="T74" fmla="*/ 3446 w 3628"/>
                <a:gd name="T75" fmla="*/ 1128 h 1149"/>
                <a:gd name="T76" fmla="*/ 3395 w 3628"/>
                <a:gd name="T77" fmla="*/ 1115 h 1149"/>
                <a:gd name="T78" fmla="*/ 3349 w 3628"/>
                <a:gd name="T79" fmla="*/ 1100 h 1149"/>
                <a:gd name="T80" fmla="*/ 3306 w 3628"/>
                <a:gd name="T81" fmla="*/ 1081 h 1149"/>
                <a:gd name="T82" fmla="*/ 3266 w 3628"/>
                <a:gd name="T83" fmla="*/ 1062 h 1149"/>
                <a:gd name="T84" fmla="*/ 3231 w 3628"/>
                <a:gd name="T85" fmla="*/ 1039 h 1149"/>
                <a:gd name="T86" fmla="*/ 3199 w 3628"/>
                <a:gd name="T87" fmla="*/ 1014 h 1149"/>
                <a:gd name="T88" fmla="*/ 3172 w 3628"/>
                <a:gd name="T89" fmla="*/ 986 h 1149"/>
                <a:gd name="T90" fmla="*/ 3146 w 3628"/>
                <a:gd name="T91" fmla="*/ 958 h 1149"/>
                <a:gd name="T92" fmla="*/ 3124 w 3628"/>
                <a:gd name="T93" fmla="*/ 925 h 1149"/>
                <a:gd name="T94" fmla="*/ 3104 w 3628"/>
                <a:gd name="T95" fmla="*/ 892 h 1149"/>
                <a:gd name="T96" fmla="*/ 3088 w 3628"/>
                <a:gd name="T97" fmla="*/ 857 h 1149"/>
                <a:gd name="T98" fmla="*/ 3074 w 3628"/>
                <a:gd name="T99" fmla="*/ 820 h 1149"/>
                <a:gd name="T100" fmla="*/ 3063 w 3628"/>
                <a:gd name="T101" fmla="*/ 780 h 1149"/>
                <a:gd name="T102" fmla="*/ 3053 w 3628"/>
                <a:gd name="T103" fmla="*/ 740 h 1149"/>
                <a:gd name="T104" fmla="*/ 3045 w 3628"/>
                <a:gd name="T105" fmla="*/ 698 h 1149"/>
                <a:gd name="T106" fmla="*/ 3040 w 3628"/>
                <a:gd name="T107" fmla="*/ 654 h 1149"/>
                <a:gd name="T108" fmla="*/ 3035 w 3628"/>
                <a:gd name="T109" fmla="*/ 610 h 1149"/>
                <a:gd name="T110" fmla="*/ 3031 w 3628"/>
                <a:gd name="T111" fmla="*/ 564 h 1149"/>
                <a:gd name="T112" fmla="*/ 3030 w 3628"/>
                <a:gd name="T113" fmla="*/ 516 h 1149"/>
                <a:gd name="T114" fmla="*/ 3029 w 3628"/>
                <a:gd name="T115" fmla="*/ 468 h 1149"/>
                <a:gd name="T116" fmla="*/ 3029 w 3628"/>
                <a:gd name="T117" fmla="*/ 419 h 1149"/>
                <a:gd name="T118" fmla="*/ 3030 w 3628"/>
                <a:gd name="T119" fmla="*/ 317 h 1149"/>
                <a:gd name="T120" fmla="*/ 3034 w 3628"/>
                <a:gd name="T121" fmla="*/ 214 h 1149"/>
                <a:gd name="T122" fmla="*/ 3036 w 3628"/>
                <a:gd name="T123" fmla="*/ 108 h 1149"/>
                <a:gd name="T124" fmla="*/ 3037 w 3628"/>
                <a:gd name="T125" fmla="*/ 0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8" h="1149">
                  <a:moveTo>
                    <a:pt x="3037" y="0"/>
                  </a:moveTo>
                  <a:lnTo>
                    <a:pt x="1837" y="0"/>
                  </a:lnTo>
                  <a:lnTo>
                    <a:pt x="1792" y="0"/>
                  </a:lnTo>
                  <a:lnTo>
                    <a:pt x="591" y="0"/>
                  </a:lnTo>
                  <a:lnTo>
                    <a:pt x="592" y="108"/>
                  </a:lnTo>
                  <a:lnTo>
                    <a:pt x="594" y="214"/>
                  </a:lnTo>
                  <a:lnTo>
                    <a:pt x="598" y="317"/>
                  </a:lnTo>
                  <a:lnTo>
                    <a:pt x="600" y="419"/>
                  </a:lnTo>
                  <a:lnTo>
                    <a:pt x="600" y="468"/>
                  </a:lnTo>
                  <a:lnTo>
                    <a:pt x="599" y="516"/>
                  </a:lnTo>
                  <a:lnTo>
                    <a:pt x="597" y="564"/>
                  </a:lnTo>
                  <a:lnTo>
                    <a:pt x="594" y="610"/>
                  </a:lnTo>
                  <a:lnTo>
                    <a:pt x="590" y="654"/>
                  </a:lnTo>
                  <a:lnTo>
                    <a:pt x="584" y="698"/>
                  </a:lnTo>
                  <a:lnTo>
                    <a:pt x="576" y="740"/>
                  </a:lnTo>
                  <a:lnTo>
                    <a:pt x="567" y="780"/>
                  </a:lnTo>
                  <a:lnTo>
                    <a:pt x="554" y="820"/>
                  </a:lnTo>
                  <a:lnTo>
                    <a:pt x="540" y="857"/>
                  </a:lnTo>
                  <a:lnTo>
                    <a:pt x="524" y="892"/>
                  </a:lnTo>
                  <a:lnTo>
                    <a:pt x="504" y="925"/>
                  </a:lnTo>
                  <a:lnTo>
                    <a:pt x="482" y="958"/>
                  </a:lnTo>
                  <a:lnTo>
                    <a:pt x="458" y="986"/>
                  </a:lnTo>
                  <a:lnTo>
                    <a:pt x="429" y="1014"/>
                  </a:lnTo>
                  <a:lnTo>
                    <a:pt x="398" y="1039"/>
                  </a:lnTo>
                  <a:lnTo>
                    <a:pt x="363" y="1062"/>
                  </a:lnTo>
                  <a:lnTo>
                    <a:pt x="323" y="1081"/>
                  </a:lnTo>
                  <a:lnTo>
                    <a:pt x="281" y="1100"/>
                  </a:lnTo>
                  <a:lnTo>
                    <a:pt x="233" y="1115"/>
                  </a:lnTo>
                  <a:lnTo>
                    <a:pt x="182" y="1128"/>
                  </a:lnTo>
                  <a:lnTo>
                    <a:pt x="127" y="1137"/>
                  </a:lnTo>
                  <a:lnTo>
                    <a:pt x="66" y="1144"/>
                  </a:lnTo>
                  <a:lnTo>
                    <a:pt x="0" y="1149"/>
                  </a:lnTo>
                  <a:lnTo>
                    <a:pt x="1792" y="1149"/>
                  </a:lnTo>
                  <a:lnTo>
                    <a:pt x="1837" y="1149"/>
                  </a:lnTo>
                  <a:lnTo>
                    <a:pt x="3628" y="1149"/>
                  </a:lnTo>
                  <a:lnTo>
                    <a:pt x="3563" y="1144"/>
                  </a:lnTo>
                  <a:lnTo>
                    <a:pt x="3503" y="1137"/>
                  </a:lnTo>
                  <a:lnTo>
                    <a:pt x="3446" y="1128"/>
                  </a:lnTo>
                  <a:lnTo>
                    <a:pt x="3395" y="1115"/>
                  </a:lnTo>
                  <a:lnTo>
                    <a:pt x="3349" y="1100"/>
                  </a:lnTo>
                  <a:lnTo>
                    <a:pt x="3306" y="1081"/>
                  </a:lnTo>
                  <a:lnTo>
                    <a:pt x="3266" y="1062"/>
                  </a:lnTo>
                  <a:lnTo>
                    <a:pt x="3231" y="1039"/>
                  </a:lnTo>
                  <a:lnTo>
                    <a:pt x="3199" y="1014"/>
                  </a:lnTo>
                  <a:lnTo>
                    <a:pt x="3172" y="986"/>
                  </a:lnTo>
                  <a:lnTo>
                    <a:pt x="3146" y="958"/>
                  </a:lnTo>
                  <a:lnTo>
                    <a:pt x="3124" y="925"/>
                  </a:lnTo>
                  <a:lnTo>
                    <a:pt x="3104" y="892"/>
                  </a:lnTo>
                  <a:lnTo>
                    <a:pt x="3088" y="857"/>
                  </a:lnTo>
                  <a:lnTo>
                    <a:pt x="3074" y="820"/>
                  </a:lnTo>
                  <a:lnTo>
                    <a:pt x="3063" y="780"/>
                  </a:lnTo>
                  <a:lnTo>
                    <a:pt x="3053" y="740"/>
                  </a:lnTo>
                  <a:lnTo>
                    <a:pt x="3045" y="698"/>
                  </a:lnTo>
                  <a:lnTo>
                    <a:pt x="3040" y="654"/>
                  </a:lnTo>
                  <a:lnTo>
                    <a:pt x="3035" y="610"/>
                  </a:lnTo>
                  <a:lnTo>
                    <a:pt x="3031" y="564"/>
                  </a:lnTo>
                  <a:lnTo>
                    <a:pt x="3030" y="516"/>
                  </a:lnTo>
                  <a:lnTo>
                    <a:pt x="3029" y="468"/>
                  </a:lnTo>
                  <a:lnTo>
                    <a:pt x="3029" y="419"/>
                  </a:lnTo>
                  <a:lnTo>
                    <a:pt x="3030" y="317"/>
                  </a:lnTo>
                  <a:lnTo>
                    <a:pt x="3034" y="214"/>
                  </a:lnTo>
                  <a:lnTo>
                    <a:pt x="3036" y="108"/>
                  </a:lnTo>
                  <a:lnTo>
                    <a:pt x="3037" y="0"/>
                  </a:lnTo>
                  <a:close/>
                </a:path>
              </a:pathLst>
            </a:custGeom>
            <a:gradFill flip="none" rotWithShape="1">
              <a:gsLst>
                <a:gs pos="0">
                  <a:schemeClr val="bg1">
                    <a:lumMod val="75000"/>
                  </a:schemeClr>
                </a:gs>
                <a:gs pos="77000">
                  <a:schemeClr val="bg1">
                    <a:lumMod val="85000"/>
                  </a:schemeClr>
                </a:gs>
                <a:gs pos="37000">
                  <a:schemeClr val="bg1">
                    <a:lumMod val="85000"/>
                  </a:schemeClr>
                </a:gs>
                <a:gs pos="100000">
                  <a:schemeClr val="bg1">
                    <a:lumMod val="75000"/>
                  </a:schemeClr>
                </a:gs>
              </a:gsLst>
              <a:lin ang="54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7">
              <a:extLst>
                <a:ext uri="{FF2B5EF4-FFF2-40B4-BE49-F238E27FC236}">
                  <a16:creationId xmlns:a16="http://schemas.microsoft.com/office/drawing/2014/main" id="{742F5A8A-7616-4D2A-A1F1-438871BB093E}"/>
                </a:ext>
              </a:extLst>
            </p:cNvPr>
            <p:cNvSpPr>
              <a:spLocks/>
            </p:cNvSpPr>
            <p:nvPr/>
          </p:nvSpPr>
          <p:spPr bwMode="auto">
            <a:xfrm>
              <a:off x="3724280" y="5034396"/>
              <a:ext cx="1457326" cy="41276"/>
            </a:xfrm>
            <a:custGeom>
              <a:avLst/>
              <a:gdLst>
                <a:gd name="T0" fmla="*/ 53 w 3673"/>
                <a:gd name="T1" fmla="*/ 0 h 105"/>
                <a:gd name="T2" fmla="*/ 3621 w 3673"/>
                <a:gd name="T3" fmla="*/ 0 h 105"/>
                <a:gd name="T4" fmla="*/ 3631 w 3673"/>
                <a:gd name="T5" fmla="*/ 2 h 105"/>
                <a:gd name="T6" fmla="*/ 3640 w 3673"/>
                <a:gd name="T7" fmla="*/ 5 h 105"/>
                <a:gd name="T8" fmla="*/ 3650 w 3673"/>
                <a:gd name="T9" fmla="*/ 10 h 105"/>
                <a:gd name="T10" fmla="*/ 3658 w 3673"/>
                <a:gd name="T11" fmla="*/ 15 h 105"/>
                <a:gd name="T12" fmla="*/ 3664 w 3673"/>
                <a:gd name="T13" fmla="*/ 24 h 105"/>
                <a:gd name="T14" fmla="*/ 3668 w 3673"/>
                <a:gd name="T15" fmla="*/ 33 h 105"/>
                <a:gd name="T16" fmla="*/ 3672 w 3673"/>
                <a:gd name="T17" fmla="*/ 42 h 105"/>
                <a:gd name="T18" fmla="*/ 3673 w 3673"/>
                <a:gd name="T19" fmla="*/ 53 h 105"/>
                <a:gd name="T20" fmla="*/ 3673 w 3673"/>
                <a:gd name="T21" fmla="*/ 53 h 105"/>
                <a:gd name="T22" fmla="*/ 3672 w 3673"/>
                <a:gd name="T23" fmla="*/ 63 h 105"/>
                <a:gd name="T24" fmla="*/ 3668 w 3673"/>
                <a:gd name="T25" fmla="*/ 73 h 105"/>
                <a:gd name="T26" fmla="*/ 3664 w 3673"/>
                <a:gd name="T27" fmla="*/ 81 h 105"/>
                <a:gd name="T28" fmla="*/ 3658 w 3673"/>
                <a:gd name="T29" fmla="*/ 90 h 105"/>
                <a:gd name="T30" fmla="*/ 3650 w 3673"/>
                <a:gd name="T31" fmla="*/ 95 h 105"/>
                <a:gd name="T32" fmla="*/ 3640 w 3673"/>
                <a:gd name="T33" fmla="*/ 100 h 105"/>
                <a:gd name="T34" fmla="*/ 3631 w 3673"/>
                <a:gd name="T35" fmla="*/ 103 h 105"/>
                <a:gd name="T36" fmla="*/ 3621 w 3673"/>
                <a:gd name="T37" fmla="*/ 105 h 105"/>
                <a:gd name="T38" fmla="*/ 53 w 3673"/>
                <a:gd name="T39" fmla="*/ 105 h 105"/>
                <a:gd name="T40" fmla="*/ 42 w 3673"/>
                <a:gd name="T41" fmla="*/ 103 h 105"/>
                <a:gd name="T42" fmla="*/ 32 w 3673"/>
                <a:gd name="T43" fmla="*/ 100 h 105"/>
                <a:gd name="T44" fmla="*/ 24 w 3673"/>
                <a:gd name="T45" fmla="*/ 95 h 105"/>
                <a:gd name="T46" fmla="*/ 16 w 3673"/>
                <a:gd name="T47" fmla="*/ 90 h 105"/>
                <a:gd name="T48" fmla="*/ 9 w 3673"/>
                <a:gd name="T49" fmla="*/ 81 h 105"/>
                <a:gd name="T50" fmla="*/ 4 w 3673"/>
                <a:gd name="T51" fmla="*/ 73 h 105"/>
                <a:gd name="T52" fmla="*/ 2 w 3673"/>
                <a:gd name="T53" fmla="*/ 63 h 105"/>
                <a:gd name="T54" fmla="*/ 0 w 3673"/>
                <a:gd name="T55" fmla="*/ 53 h 105"/>
                <a:gd name="T56" fmla="*/ 0 w 3673"/>
                <a:gd name="T57" fmla="*/ 53 h 105"/>
                <a:gd name="T58" fmla="*/ 2 w 3673"/>
                <a:gd name="T59" fmla="*/ 42 h 105"/>
                <a:gd name="T60" fmla="*/ 4 w 3673"/>
                <a:gd name="T61" fmla="*/ 33 h 105"/>
                <a:gd name="T62" fmla="*/ 9 w 3673"/>
                <a:gd name="T63" fmla="*/ 24 h 105"/>
                <a:gd name="T64" fmla="*/ 16 w 3673"/>
                <a:gd name="T65" fmla="*/ 15 h 105"/>
                <a:gd name="T66" fmla="*/ 24 w 3673"/>
                <a:gd name="T67" fmla="*/ 10 h 105"/>
                <a:gd name="T68" fmla="*/ 32 w 3673"/>
                <a:gd name="T69" fmla="*/ 5 h 105"/>
                <a:gd name="T70" fmla="*/ 42 w 3673"/>
                <a:gd name="T71" fmla="*/ 2 h 105"/>
                <a:gd name="T72" fmla="*/ 53 w 3673"/>
                <a:gd name="T7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73" h="105">
                  <a:moveTo>
                    <a:pt x="53" y="0"/>
                  </a:moveTo>
                  <a:lnTo>
                    <a:pt x="3621" y="0"/>
                  </a:lnTo>
                  <a:lnTo>
                    <a:pt x="3631" y="2"/>
                  </a:lnTo>
                  <a:lnTo>
                    <a:pt x="3640" y="5"/>
                  </a:lnTo>
                  <a:lnTo>
                    <a:pt x="3650" y="10"/>
                  </a:lnTo>
                  <a:lnTo>
                    <a:pt x="3658" y="15"/>
                  </a:lnTo>
                  <a:lnTo>
                    <a:pt x="3664" y="24"/>
                  </a:lnTo>
                  <a:lnTo>
                    <a:pt x="3668" y="33"/>
                  </a:lnTo>
                  <a:lnTo>
                    <a:pt x="3672" y="42"/>
                  </a:lnTo>
                  <a:lnTo>
                    <a:pt x="3673" y="53"/>
                  </a:lnTo>
                  <a:lnTo>
                    <a:pt x="3673" y="53"/>
                  </a:lnTo>
                  <a:lnTo>
                    <a:pt x="3672" y="63"/>
                  </a:lnTo>
                  <a:lnTo>
                    <a:pt x="3668" y="73"/>
                  </a:lnTo>
                  <a:lnTo>
                    <a:pt x="3664" y="81"/>
                  </a:lnTo>
                  <a:lnTo>
                    <a:pt x="3658" y="90"/>
                  </a:lnTo>
                  <a:lnTo>
                    <a:pt x="3650" y="95"/>
                  </a:lnTo>
                  <a:lnTo>
                    <a:pt x="3640" y="100"/>
                  </a:lnTo>
                  <a:lnTo>
                    <a:pt x="3631" y="103"/>
                  </a:lnTo>
                  <a:lnTo>
                    <a:pt x="3621" y="105"/>
                  </a:lnTo>
                  <a:lnTo>
                    <a:pt x="53" y="105"/>
                  </a:lnTo>
                  <a:lnTo>
                    <a:pt x="42" y="103"/>
                  </a:lnTo>
                  <a:lnTo>
                    <a:pt x="32" y="100"/>
                  </a:lnTo>
                  <a:lnTo>
                    <a:pt x="24" y="95"/>
                  </a:lnTo>
                  <a:lnTo>
                    <a:pt x="16" y="90"/>
                  </a:lnTo>
                  <a:lnTo>
                    <a:pt x="9" y="81"/>
                  </a:lnTo>
                  <a:lnTo>
                    <a:pt x="4" y="73"/>
                  </a:lnTo>
                  <a:lnTo>
                    <a:pt x="2" y="63"/>
                  </a:lnTo>
                  <a:lnTo>
                    <a:pt x="0" y="53"/>
                  </a:lnTo>
                  <a:lnTo>
                    <a:pt x="0" y="53"/>
                  </a:lnTo>
                  <a:lnTo>
                    <a:pt x="2" y="42"/>
                  </a:lnTo>
                  <a:lnTo>
                    <a:pt x="4" y="33"/>
                  </a:lnTo>
                  <a:lnTo>
                    <a:pt x="9" y="24"/>
                  </a:lnTo>
                  <a:lnTo>
                    <a:pt x="16" y="15"/>
                  </a:lnTo>
                  <a:lnTo>
                    <a:pt x="24" y="10"/>
                  </a:lnTo>
                  <a:lnTo>
                    <a:pt x="32" y="5"/>
                  </a:lnTo>
                  <a:lnTo>
                    <a:pt x="42" y="2"/>
                  </a:lnTo>
                  <a:lnTo>
                    <a:pt x="53" y="0"/>
                  </a:lnTo>
                  <a:close/>
                </a:path>
              </a:pathLst>
            </a:custGeom>
            <a:gradFill>
              <a:gsLst>
                <a:gs pos="0">
                  <a:schemeClr val="bg1">
                    <a:lumMod val="65000"/>
                  </a:schemeClr>
                </a:gs>
                <a:gs pos="44000">
                  <a:schemeClr val="bg1">
                    <a:lumMod val="85000"/>
                  </a:schemeClr>
                </a:gs>
                <a:gs pos="100000">
                  <a:schemeClr val="bg1">
                    <a:lumMod val="65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 name="Freeform 8">
              <a:extLst>
                <a:ext uri="{FF2B5EF4-FFF2-40B4-BE49-F238E27FC236}">
                  <a16:creationId xmlns:a16="http://schemas.microsoft.com/office/drawing/2014/main" id="{3BA8C9B6-D88F-42B8-903B-C4287BFE6275}"/>
                </a:ext>
              </a:extLst>
            </p:cNvPr>
            <p:cNvSpPr>
              <a:spLocks/>
            </p:cNvSpPr>
            <p:nvPr/>
          </p:nvSpPr>
          <p:spPr bwMode="auto">
            <a:xfrm>
              <a:off x="2332041" y="1664133"/>
              <a:ext cx="4233864" cy="2935289"/>
            </a:xfrm>
            <a:custGeom>
              <a:avLst/>
              <a:gdLst>
                <a:gd name="T0" fmla="*/ 10459 w 10666"/>
                <a:gd name="T1" fmla="*/ 0 h 7397"/>
                <a:gd name="T2" fmla="*/ 10500 w 10666"/>
                <a:gd name="T3" fmla="*/ 5 h 7397"/>
                <a:gd name="T4" fmla="*/ 10539 w 10666"/>
                <a:gd name="T5" fmla="*/ 16 h 7397"/>
                <a:gd name="T6" fmla="*/ 10575 w 10666"/>
                <a:gd name="T7" fmla="*/ 36 h 7397"/>
                <a:gd name="T8" fmla="*/ 10605 w 10666"/>
                <a:gd name="T9" fmla="*/ 61 h 7397"/>
                <a:gd name="T10" fmla="*/ 10630 w 10666"/>
                <a:gd name="T11" fmla="*/ 91 h 7397"/>
                <a:gd name="T12" fmla="*/ 10650 w 10666"/>
                <a:gd name="T13" fmla="*/ 127 h 7397"/>
                <a:gd name="T14" fmla="*/ 10661 w 10666"/>
                <a:gd name="T15" fmla="*/ 166 h 7397"/>
                <a:gd name="T16" fmla="*/ 10666 w 10666"/>
                <a:gd name="T17" fmla="*/ 207 h 7397"/>
                <a:gd name="T18" fmla="*/ 10665 w 10666"/>
                <a:gd name="T19" fmla="*/ 7211 h 7397"/>
                <a:gd name="T20" fmla="*/ 10657 w 10666"/>
                <a:gd name="T21" fmla="*/ 7251 h 7397"/>
                <a:gd name="T22" fmla="*/ 10641 w 10666"/>
                <a:gd name="T23" fmla="*/ 7288 h 7397"/>
                <a:gd name="T24" fmla="*/ 10619 w 10666"/>
                <a:gd name="T25" fmla="*/ 7321 h 7397"/>
                <a:gd name="T26" fmla="*/ 10591 w 10666"/>
                <a:gd name="T27" fmla="*/ 7350 h 7397"/>
                <a:gd name="T28" fmla="*/ 10557 w 10666"/>
                <a:gd name="T29" fmla="*/ 7372 h 7397"/>
                <a:gd name="T30" fmla="*/ 10520 w 10666"/>
                <a:gd name="T31" fmla="*/ 7388 h 7397"/>
                <a:gd name="T32" fmla="*/ 10480 w 10666"/>
                <a:gd name="T33" fmla="*/ 7396 h 7397"/>
                <a:gd name="T34" fmla="*/ 207 w 10666"/>
                <a:gd name="T35" fmla="*/ 7397 h 7397"/>
                <a:gd name="T36" fmla="*/ 165 w 10666"/>
                <a:gd name="T37" fmla="*/ 7393 h 7397"/>
                <a:gd name="T38" fmla="*/ 126 w 10666"/>
                <a:gd name="T39" fmla="*/ 7381 h 7397"/>
                <a:gd name="T40" fmla="*/ 91 w 10666"/>
                <a:gd name="T41" fmla="*/ 7361 h 7397"/>
                <a:gd name="T42" fmla="*/ 60 w 10666"/>
                <a:gd name="T43" fmla="*/ 7336 h 7397"/>
                <a:gd name="T44" fmla="*/ 34 w 10666"/>
                <a:gd name="T45" fmla="*/ 7306 h 7397"/>
                <a:gd name="T46" fmla="*/ 16 w 10666"/>
                <a:gd name="T47" fmla="*/ 7270 h 7397"/>
                <a:gd name="T48" fmla="*/ 3 w 10666"/>
                <a:gd name="T49" fmla="*/ 7232 h 7397"/>
                <a:gd name="T50" fmla="*/ 0 w 10666"/>
                <a:gd name="T51" fmla="*/ 7190 h 7397"/>
                <a:gd name="T52" fmla="*/ 1 w 10666"/>
                <a:gd name="T53" fmla="*/ 186 h 7397"/>
                <a:gd name="T54" fmla="*/ 9 w 10666"/>
                <a:gd name="T55" fmla="*/ 146 h 7397"/>
                <a:gd name="T56" fmla="*/ 24 w 10666"/>
                <a:gd name="T57" fmla="*/ 109 h 7397"/>
                <a:gd name="T58" fmla="*/ 47 w 10666"/>
                <a:gd name="T59" fmla="*/ 75 h 7397"/>
                <a:gd name="T60" fmla="*/ 75 w 10666"/>
                <a:gd name="T61" fmla="*/ 47 h 7397"/>
                <a:gd name="T62" fmla="*/ 108 w 10666"/>
                <a:gd name="T63" fmla="*/ 25 h 7397"/>
                <a:gd name="T64" fmla="*/ 146 w 10666"/>
                <a:gd name="T65" fmla="*/ 9 h 7397"/>
                <a:gd name="T66" fmla="*/ 186 w 10666"/>
                <a:gd name="T67" fmla="*/ 1 h 7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66" h="7397">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7190"/>
                  </a:lnTo>
                  <a:lnTo>
                    <a:pt x="10665" y="7211"/>
                  </a:lnTo>
                  <a:lnTo>
                    <a:pt x="10661" y="7232"/>
                  </a:lnTo>
                  <a:lnTo>
                    <a:pt x="10657" y="7251"/>
                  </a:lnTo>
                  <a:lnTo>
                    <a:pt x="10650" y="7270"/>
                  </a:lnTo>
                  <a:lnTo>
                    <a:pt x="10641" y="7288"/>
                  </a:lnTo>
                  <a:lnTo>
                    <a:pt x="10630" y="7306"/>
                  </a:lnTo>
                  <a:lnTo>
                    <a:pt x="10619" y="7321"/>
                  </a:lnTo>
                  <a:lnTo>
                    <a:pt x="10605" y="7336"/>
                  </a:lnTo>
                  <a:lnTo>
                    <a:pt x="10591" y="7350"/>
                  </a:lnTo>
                  <a:lnTo>
                    <a:pt x="10575" y="7361"/>
                  </a:lnTo>
                  <a:lnTo>
                    <a:pt x="10557" y="7372"/>
                  </a:lnTo>
                  <a:lnTo>
                    <a:pt x="10539" y="7381"/>
                  </a:lnTo>
                  <a:lnTo>
                    <a:pt x="10520" y="7388"/>
                  </a:lnTo>
                  <a:lnTo>
                    <a:pt x="10500" y="7393"/>
                  </a:lnTo>
                  <a:lnTo>
                    <a:pt x="10480" y="7396"/>
                  </a:lnTo>
                  <a:lnTo>
                    <a:pt x="10459" y="7397"/>
                  </a:lnTo>
                  <a:lnTo>
                    <a:pt x="207" y="7397"/>
                  </a:lnTo>
                  <a:lnTo>
                    <a:pt x="186" y="7396"/>
                  </a:lnTo>
                  <a:lnTo>
                    <a:pt x="165" y="7393"/>
                  </a:lnTo>
                  <a:lnTo>
                    <a:pt x="146" y="7388"/>
                  </a:lnTo>
                  <a:lnTo>
                    <a:pt x="126" y="7381"/>
                  </a:lnTo>
                  <a:lnTo>
                    <a:pt x="108" y="7372"/>
                  </a:lnTo>
                  <a:lnTo>
                    <a:pt x="91" y="7361"/>
                  </a:lnTo>
                  <a:lnTo>
                    <a:pt x="75" y="7350"/>
                  </a:lnTo>
                  <a:lnTo>
                    <a:pt x="60" y="7336"/>
                  </a:lnTo>
                  <a:lnTo>
                    <a:pt x="47" y="7321"/>
                  </a:lnTo>
                  <a:lnTo>
                    <a:pt x="34" y="7306"/>
                  </a:lnTo>
                  <a:lnTo>
                    <a:pt x="24" y="7288"/>
                  </a:lnTo>
                  <a:lnTo>
                    <a:pt x="16" y="7270"/>
                  </a:lnTo>
                  <a:lnTo>
                    <a:pt x="9" y="7251"/>
                  </a:lnTo>
                  <a:lnTo>
                    <a:pt x="3" y="7232"/>
                  </a:lnTo>
                  <a:lnTo>
                    <a:pt x="1" y="7211"/>
                  </a:lnTo>
                  <a:lnTo>
                    <a:pt x="0" y="7190"/>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gradFill flip="none" rotWithShape="1">
              <a:gsLst>
                <a:gs pos="0">
                  <a:schemeClr val="bg1">
                    <a:lumMod val="75000"/>
                    <a:tint val="66000"/>
                    <a:satMod val="160000"/>
                  </a:schemeClr>
                </a:gs>
                <a:gs pos="50000">
                  <a:schemeClr val="bg1">
                    <a:lumMod val="75000"/>
                    <a:tint val="44500"/>
                    <a:satMod val="160000"/>
                  </a:schemeClr>
                </a:gs>
                <a:gs pos="100000">
                  <a:schemeClr val="bg1">
                    <a:lumMod val="75000"/>
                    <a:tint val="23500"/>
                    <a:satMod val="160000"/>
                  </a:schemeClr>
                </a:gs>
              </a:gsLst>
              <a:lin ang="16200000" scaled="1"/>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 name="Freeform 9">
              <a:extLst>
                <a:ext uri="{FF2B5EF4-FFF2-40B4-BE49-F238E27FC236}">
                  <a16:creationId xmlns:a16="http://schemas.microsoft.com/office/drawing/2014/main" id="{C541C617-EE0C-4F21-AB58-B1C5EAC17726}"/>
                </a:ext>
              </a:extLst>
            </p:cNvPr>
            <p:cNvSpPr>
              <a:spLocks/>
            </p:cNvSpPr>
            <p:nvPr/>
          </p:nvSpPr>
          <p:spPr bwMode="auto">
            <a:xfrm>
              <a:off x="2332041" y="1664133"/>
              <a:ext cx="4233864" cy="2554289"/>
            </a:xfrm>
            <a:custGeom>
              <a:avLst/>
              <a:gdLst>
                <a:gd name="T0" fmla="*/ 207 w 10666"/>
                <a:gd name="T1" fmla="*/ 0 h 6436"/>
                <a:gd name="T2" fmla="*/ 10459 w 10666"/>
                <a:gd name="T3" fmla="*/ 0 h 6436"/>
                <a:gd name="T4" fmla="*/ 10480 w 10666"/>
                <a:gd name="T5" fmla="*/ 1 h 6436"/>
                <a:gd name="T6" fmla="*/ 10500 w 10666"/>
                <a:gd name="T7" fmla="*/ 5 h 6436"/>
                <a:gd name="T8" fmla="*/ 10520 w 10666"/>
                <a:gd name="T9" fmla="*/ 9 h 6436"/>
                <a:gd name="T10" fmla="*/ 10539 w 10666"/>
                <a:gd name="T11" fmla="*/ 16 h 6436"/>
                <a:gd name="T12" fmla="*/ 10557 w 10666"/>
                <a:gd name="T13" fmla="*/ 25 h 6436"/>
                <a:gd name="T14" fmla="*/ 10575 w 10666"/>
                <a:gd name="T15" fmla="*/ 36 h 6436"/>
                <a:gd name="T16" fmla="*/ 10591 w 10666"/>
                <a:gd name="T17" fmla="*/ 47 h 6436"/>
                <a:gd name="T18" fmla="*/ 10605 w 10666"/>
                <a:gd name="T19" fmla="*/ 61 h 6436"/>
                <a:gd name="T20" fmla="*/ 10619 w 10666"/>
                <a:gd name="T21" fmla="*/ 75 h 6436"/>
                <a:gd name="T22" fmla="*/ 10630 w 10666"/>
                <a:gd name="T23" fmla="*/ 91 h 6436"/>
                <a:gd name="T24" fmla="*/ 10641 w 10666"/>
                <a:gd name="T25" fmla="*/ 109 h 6436"/>
                <a:gd name="T26" fmla="*/ 10650 w 10666"/>
                <a:gd name="T27" fmla="*/ 127 h 6436"/>
                <a:gd name="T28" fmla="*/ 10657 w 10666"/>
                <a:gd name="T29" fmla="*/ 146 h 6436"/>
                <a:gd name="T30" fmla="*/ 10661 w 10666"/>
                <a:gd name="T31" fmla="*/ 166 h 6436"/>
                <a:gd name="T32" fmla="*/ 10665 w 10666"/>
                <a:gd name="T33" fmla="*/ 186 h 6436"/>
                <a:gd name="T34" fmla="*/ 10666 w 10666"/>
                <a:gd name="T35" fmla="*/ 207 h 6436"/>
                <a:gd name="T36" fmla="*/ 10666 w 10666"/>
                <a:gd name="T37" fmla="*/ 6436 h 6436"/>
                <a:gd name="T38" fmla="*/ 0 w 10666"/>
                <a:gd name="T39" fmla="*/ 6436 h 6436"/>
                <a:gd name="T40" fmla="*/ 0 w 10666"/>
                <a:gd name="T41" fmla="*/ 207 h 6436"/>
                <a:gd name="T42" fmla="*/ 1 w 10666"/>
                <a:gd name="T43" fmla="*/ 186 h 6436"/>
                <a:gd name="T44" fmla="*/ 3 w 10666"/>
                <a:gd name="T45" fmla="*/ 166 h 6436"/>
                <a:gd name="T46" fmla="*/ 9 w 10666"/>
                <a:gd name="T47" fmla="*/ 146 h 6436"/>
                <a:gd name="T48" fmla="*/ 16 w 10666"/>
                <a:gd name="T49" fmla="*/ 127 h 6436"/>
                <a:gd name="T50" fmla="*/ 24 w 10666"/>
                <a:gd name="T51" fmla="*/ 109 h 6436"/>
                <a:gd name="T52" fmla="*/ 34 w 10666"/>
                <a:gd name="T53" fmla="*/ 91 h 6436"/>
                <a:gd name="T54" fmla="*/ 47 w 10666"/>
                <a:gd name="T55" fmla="*/ 75 h 6436"/>
                <a:gd name="T56" fmla="*/ 60 w 10666"/>
                <a:gd name="T57" fmla="*/ 61 h 6436"/>
                <a:gd name="T58" fmla="*/ 75 w 10666"/>
                <a:gd name="T59" fmla="*/ 47 h 6436"/>
                <a:gd name="T60" fmla="*/ 91 w 10666"/>
                <a:gd name="T61" fmla="*/ 36 h 6436"/>
                <a:gd name="T62" fmla="*/ 108 w 10666"/>
                <a:gd name="T63" fmla="*/ 25 h 6436"/>
                <a:gd name="T64" fmla="*/ 126 w 10666"/>
                <a:gd name="T65" fmla="*/ 16 h 6436"/>
                <a:gd name="T66" fmla="*/ 146 w 10666"/>
                <a:gd name="T67" fmla="*/ 9 h 6436"/>
                <a:gd name="T68" fmla="*/ 165 w 10666"/>
                <a:gd name="T69" fmla="*/ 5 h 6436"/>
                <a:gd name="T70" fmla="*/ 186 w 10666"/>
                <a:gd name="T71" fmla="*/ 1 h 6436"/>
                <a:gd name="T72" fmla="*/ 207 w 10666"/>
                <a:gd name="T73" fmla="*/ 0 h 6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666" h="6436">
                  <a:moveTo>
                    <a:pt x="207" y="0"/>
                  </a:moveTo>
                  <a:lnTo>
                    <a:pt x="10459" y="0"/>
                  </a:lnTo>
                  <a:lnTo>
                    <a:pt x="10480" y="1"/>
                  </a:lnTo>
                  <a:lnTo>
                    <a:pt x="10500" y="5"/>
                  </a:lnTo>
                  <a:lnTo>
                    <a:pt x="10520" y="9"/>
                  </a:lnTo>
                  <a:lnTo>
                    <a:pt x="10539" y="16"/>
                  </a:lnTo>
                  <a:lnTo>
                    <a:pt x="10557" y="25"/>
                  </a:lnTo>
                  <a:lnTo>
                    <a:pt x="10575" y="36"/>
                  </a:lnTo>
                  <a:lnTo>
                    <a:pt x="10591" y="47"/>
                  </a:lnTo>
                  <a:lnTo>
                    <a:pt x="10605" y="61"/>
                  </a:lnTo>
                  <a:lnTo>
                    <a:pt x="10619" y="75"/>
                  </a:lnTo>
                  <a:lnTo>
                    <a:pt x="10630" y="91"/>
                  </a:lnTo>
                  <a:lnTo>
                    <a:pt x="10641" y="109"/>
                  </a:lnTo>
                  <a:lnTo>
                    <a:pt x="10650" y="127"/>
                  </a:lnTo>
                  <a:lnTo>
                    <a:pt x="10657" y="146"/>
                  </a:lnTo>
                  <a:lnTo>
                    <a:pt x="10661" y="166"/>
                  </a:lnTo>
                  <a:lnTo>
                    <a:pt x="10665" y="186"/>
                  </a:lnTo>
                  <a:lnTo>
                    <a:pt x="10666" y="207"/>
                  </a:lnTo>
                  <a:lnTo>
                    <a:pt x="10666" y="6436"/>
                  </a:lnTo>
                  <a:lnTo>
                    <a:pt x="0" y="6436"/>
                  </a:lnTo>
                  <a:lnTo>
                    <a:pt x="0" y="207"/>
                  </a:lnTo>
                  <a:lnTo>
                    <a:pt x="1" y="186"/>
                  </a:lnTo>
                  <a:lnTo>
                    <a:pt x="3" y="166"/>
                  </a:lnTo>
                  <a:lnTo>
                    <a:pt x="9" y="146"/>
                  </a:lnTo>
                  <a:lnTo>
                    <a:pt x="16" y="127"/>
                  </a:lnTo>
                  <a:lnTo>
                    <a:pt x="24" y="109"/>
                  </a:lnTo>
                  <a:lnTo>
                    <a:pt x="34" y="91"/>
                  </a:lnTo>
                  <a:lnTo>
                    <a:pt x="47" y="75"/>
                  </a:lnTo>
                  <a:lnTo>
                    <a:pt x="60" y="61"/>
                  </a:lnTo>
                  <a:lnTo>
                    <a:pt x="75" y="47"/>
                  </a:lnTo>
                  <a:lnTo>
                    <a:pt x="91" y="36"/>
                  </a:lnTo>
                  <a:lnTo>
                    <a:pt x="108" y="25"/>
                  </a:lnTo>
                  <a:lnTo>
                    <a:pt x="126" y="16"/>
                  </a:lnTo>
                  <a:lnTo>
                    <a:pt x="146" y="9"/>
                  </a:lnTo>
                  <a:lnTo>
                    <a:pt x="165" y="5"/>
                  </a:lnTo>
                  <a:lnTo>
                    <a:pt x="186" y="1"/>
                  </a:lnTo>
                  <a:lnTo>
                    <a:pt x="207" y="0"/>
                  </a:lnTo>
                  <a:close/>
                </a:path>
              </a:pathLst>
            </a:custGeom>
            <a:solidFill>
              <a:schemeClr val="tx1">
                <a:lumMod val="95000"/>
                <a:lumOff val="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Rectangle 10">
              <a:extLst>
                <a:ext uri="{FF2B5EF4-FFF2-40B4-BE49-F238E27FC236}">
                  <a16:creationId xmlns:a16="http://schemas.microsoft.com/office/drawing/2014/main" id="{D6A176E3-21D1-44D8-9AEC-059A7E520B1E}"/>
                </a:ext>
              </a:extLst>
            </p:cNvPr>
            <p:cNvSpPr>
              <a:spLocks noChangeArrowheads="1"/>
            </p:cNvSpPr>
            <p:nvPr/>
          </p:nvSpPr>
          <p:spPr bwMode="auto">
            <a:xfrm>
              <a:off x="2487616" y="1829233"/>
              <a:ext cx="3924302" cy="2224089"/>
            </a:xfrm>
            <a:prstGeom prst="rect">
              <a:avLst/>
            </a:pr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1" name="Rectangle 11">
              <a:extLst>
                <a:ext uri="{FF2B5EF4-FFF2-40B4-BE49-F238E27FC236}">
                  <a16:creationId xmlns:a16="http://schemas.microsoft.com/office/drawing/2014/main" id="{62930D62-2669-4E66-8376-2B42F000A9B4}"/>
                </a:ext>
              </a:extLst>
            </p:cNvPr>
            <p:cNvSpPr>
              <a:spLocks noChangeArrowheads="1"/>
            </p:cNvSpPr>
            <p:nvPr/>
          </p:nvSpPr>
          <p:spPr bwMode="auto">
            <a:xfrm>
              <a:off x="2487616" y="1829233"/>
              <a:ext cx="3924302" cy="41276"/>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2" name="Freeform 12">
              <a:extLst>
                <a:ext uri="{FF2B5EF4-FFF2-40B4-BE49-F238E27FC236}">
                  <a16:creationId xmlns:a16="http://schemas.microsoft.com/office/drawing/2014/main" id="{3353E892-3160-4F47-B11C-D235B92ADD91}"/>
                </a:ext>
              </a:extLst>
            </p:cNvPr>
            <p:cNvSpPr>
              <a:spLocks/>
            </p:cNvSpPr>
            <p:nvPr/>
          </p:nvSpPr>
          <p:spPr bwMode="auto">
            <a:xfrm>
              <a:off x="3511553" y="3986647"/>
              <a:ext cx="1874839" cy="66675"/>
            </a:xfrm>
            <a:custGeom>
              <a:avLst/>
              <a:gdLst>
                <a:gd name="T0" fmla="*/ 112 w 4724"/>
                <a:gd name="T1" fmla="*/ 0 h 169"/>
                <a:gd name="T2" fmla="*/ 4569 w 4724"/>
                <a:gd name="T3" fmla="*/ 0 h 169"/>
                <a:gd name="T4" fmla="*/ 4724 w 4724"/>
                <a:gd name="T5" fmla="*/ 169 h 169"/>
                <a:gd name="T6" fmla="*/ 0 w 4724"/>
                <a:gd name="T7" fmla="*/ 169 h 169"/>
                <a:gd name="T8" fmla="*/ 112 w 4724"/>
                <a:gd name="T9" fmla="*/ 0 h 169"/>
              </a:gdLst>
              <a:ahLst/>
              <a:cxnLst>
                <a:cxn ang="0">
                  <a:pos x="T0" y="T1"/>
                </a:cxn>
                <a:cxn ang="0">
                  <a:pos x="T2" y="T3"/>
                </a:cxn>
                <a:cxn ang="0">
                  <a:pos x="T4" y="T5"/>
                </a:cxn>
                <a:cxn ang="0">
                  <a:pos x="T6" y="T7"/>
                </a:cxn>
                <a:cxn ang="0">
                  <a:pos x="T8" y="T9"/>
                </a:cxn>
              </a:cxnLst>
              <a:rect l="0" t="0" r="r" b="b"/>
              <a:pathLst>
                <a:path w="4724" h="169">
                  <a:moveTo>
                    <a:pt x="112" y="0"/>
                  </a:moveTo>
                  <a:lnTo>
                    <a:pt x="4569" y="0"/>
                  </a:lnTo>
                  <a:lnTo>
                    <a:pt x="4724" y="169"/>
                  </a:lnTo>
                  <a:lnTo>
                    <a:pt x="0" y="169"/>
                  </a:lnTo>
                  <a:lnTo>
                    <a:pt x="112" y="0"/>
                  </a:lnTo>
                  <a:close/>
                </a:path>
              </a:pathLst>
            </a:custGeom>
            <a:solidFill>
              <a:srgbClr val="BD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24">
              <a:extLst>
                <a:ext uri="{FF2B5EF4-FFF2-40B4-BE49-F238E27FC236}">
                  <a16:creationId xmlns:a16="http://schemas.microsoft.com/office/drawing/2014/main" id="{E1F4F273-F797-4733-AAC0-6045F6B72911}"/>
                </a:ext>
              </a:extLst>
            </p:cNvPr>
            <p:cNvSpPr>
              <a:spLocks/>
            </p:cNvSpPr>
            <p:nvPr/>
          </p:nvSpPr>
          <p:spPr bwMode="auto">
            <a:xfrm>
              <a:off x="4238630" y="1664133"/>
              <a:ext cx="2327275" cy="2503490"/>
            </a:xfrm>
            <a:custGeom>
              <a:avLst/>
              <a:gdLst>
                <a:gd name="T0" fmla="*/ 3815 w 5865"/>
                <a:gd name="T1" fmla="*/ 0 h 6311"/>
                <a:gd name="T2" fmla="*/ 5660 w 5865"/>
                <a:gd name="T3" fmla="*/ 0 h 6311"/>
                <a:gd name="T4" fmla="*/ 5681 w 5865"/>
                <a:gd name="T5" fmla="*/ 1 h 6311"/>
                <a:gd name="T6" fmla="*/ 5702 w 5865"/>
                <a:gd name="T7" fmla="*/ 4 h 6311"/>
                <a:gd name="T8" fmla="*/ 5721 w 5865"/>
                <a:gd name="T9" fmla="*/ 9 h 6311"/>
                <a:gd name="T10" fmla="*/ 5740 w 5865"/>
                <a:gd name="T11" fmla="*/ 16 h 6311"/>
                <a:gd name="T12" fmla="*/ 5758 w 5865"/>
                <a:gd name="T13" fmla="*/ 24 h 6311"/>
                <a:gd name="T14" fmla="*/ 5775 w 5865"/>
                <a:gd name="T15" fmla="*/ 34 h 6311"/>
                <a:gd name="T16" fmla="*/ 5791 w 5865"/>
                <a:gd name="T17" fmla="*/ 46 h 6311"/>
                <a:gd name="T18" fmla="*/ 5805 w 5865"/>
                <a:gd name="T19" fmla="*/ 60 h 6311"/>
                <a:gd name="T20" fmla="*/ 5819 w 5865"/>
                <a:gd name="T21" fmla="*/ 74 h 6311"/>
                <a:gd name="T22" fmla="*/ 5830 w 5865"/>
                <a:gd name="T23" fmla="*/ 90 h 6311"/>
                <a:gd name="T24" fmla="*/ 5841 w 5865"/>
                <a:gd name="T25" fmla="*/ 106 h 6311"/>
                <a:gd name="T26" fmla="*/ 5849 w 5865"/>
                <a:gd name="T27" fmla="*/ 125 h 6311"/>
                <a:gd name="T28" fmla="*/ 5856 w 5865"/>
                <a:gd name="T29" fmla="*/ 143 h 6311"/>
                <a:gd name="T30" fmla="*/ 5861 w 5865"/>
                <a:gd name="T31" fmla="*/ 163 h 6311"/>
                <a:gd name="T32" fmla="*/ 5864 w 5865"/>
                <a:gd name="T33" fmla="*/ 182 h 6311"/>
                <a:gd name="T34" fmla="*/ 5865 w 5865"/>
                <a:gd name="T35" fmla="*/ 203 h 6311"/>
                <a:gd name="T36" fmla="*/ 5865 w 5865"/>
                <a:gd name="T37" fmla="*/ 6311 h 6311"/>
                <a:gd name="T38" fmla="*/ 0 w 5865"/>
                <a:gd name="T39" fmla="*/ 6311 h 6311"/>
                <a:gd name="T40" fmla="*/ 3815 w 5865"/>
                <a:gd name="T41" fmla="*/ 0 h 6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65" h="6311">
                  <a:moveTo>
                    <a:pt x="3815" y="0"/>
                  </a:moveTo>
                  <a:lnTo>
                    <a:pt x="5660" y="0"/>
                  </a:lnTo>
                  <a:lnTo>
                    <a:pt x="5681" y="1"/>
                  </a:lnTo>
                  <a:lnTo>
                    <a:pt x="5702" y="4"/>
                  </a:lnTo>
                  <a:lnTo>
                    <a:pt x="5721" y="9"/>
                  </a:lnTo>
                  <a:lnTo>
                    <a:pt x="5740" y="16"/>
                  </a:lnTo>
                  <a:lnTo>
                    <a:pt x="5758" y="24"/>
                  </a:lnTo>
                  <a:lnTo>
                    <a:pt x="5775" y="34"/>
                  </a:lnTo>
                  <a:lnTo>
                    <a:pt x="5791" y="46"/>
                  </a:lnTo>
                  <a:lnTo>
                    <a:pt x="5805" y="60"/>
                  </a:lnTo>
                  <a:lnTo>
                    <a:pt x="5819" y="74"/>
                  </a:lnTo>
                  <a:lnTo>
                    <a:pt x="5830" y="90"/>
                  </a:lnTo>
                  <a:lnTo>
                    <a:pt x="5841" y="106"/>
                  </a:lnTo>
                  <a:lnTo>
                    <a:pt x="5849" y="125"/>
                  </a:lnTo>
                  <a:lnTo>
                    <a:pt x="5856" y="143"/>
                  </a:lnTo>
                  <a:lnTo>
                    <a:pt x="5861" y="163"/>
                  </a:lnTo>
                  <a:lnTo>
                    <a:pt x="5864" y="182"/>
                  </a:lnTo>
                  <a:lnTo>
                    <a:pt x="5865" y="203"/>
                  </a:lnTo>
                  <a:lnTo>
                    <a:pt x="5865" y="6311"/>
                  </a:lnTo>
                  <a:lnTo>
                    <a:pt x="0" y="6311"/>
                  </a:lnTo>
                  <a:lnTo>
                    <a:pt x="3815" y="0"/>
                  </a:lnTo>
                  <a:close/>
                </a:path>
              </a:pathLst>
            </a:custGeom>
            <a:gradFill>
              <a:gsLst>
                <a:gs pos="0">
                  <a:schemeClr val="bg1">
                    <a:alpha val="36000"/>
                  </a:schemeClr>
                </a:gs>
                <a:gs pos="50000">
                  <a:schemeClr val="bg1">
                    <a:alpha val="13000"/>
                  </a:schemeClr>
                </a:gs>
                <a:gs pos="100000">
                  <a:schemeClr val="accent1">
                    <a:tint val="23500"/>
                    <a:satMod val="160000"/>
                    <a:alpha val="0"/>
                  </a:schemeClr>
                </a:gs>
              </a:gsLst>
              <a:lin ang="5400000" scaled="0"/>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8" name="TextBox 7">
            <a:extLst>
              <a:ext uri="{FF2B5EF4-FFF2-40B4-BE49-F238E27FC236}">
                <a16:creationId xmlns:a16="http://schemas.microsoft.com/office/drawing/2014/main" id="{D341307C-0603-409C-A7D5-C55C0AC8FD4D}"/>
              </a:ext>
            </a:extLst>
          </p:cNvPr>
          <p:cNvSpPr txBox="1"/>
          <p:nvPr/>
        </p:nvSpPr>
        <p:spPr>
          <a:xfrm>
            <a:off x="5911702" y="6163735"/>
            <a:ext cx="5397796" cy="369332"/>
          </a:xfrm>
          <a:prstGeom prst="rect">
            <a:avLst/>
          </a:prstGeom>
          <a:noFill/>
        </p:spPr>
        <p:txBody>
          <a:bodyPr wrap="square" rtlCol="0">
            <a:spAutoFit/>
          </a:bodyPr>
          <a:lstStyle/>
          <a:p>
            <a:r>
              <a:rPr lang="en-US" dirty="0"/>
              <a:t> </a:t>
            </a:r>
            <a:r>
              <a:rPr lang="en-US" u="sng" dirty="0">
                <a:hlinkClick r:id="rId2"/>
              </a:rPr>
              <a:t>https://rmarciano.shinyapps.io/MedicarePatientPricing/</a:t>
            </a:r>
            <a:endParaRPr lang="en-US" dirty="0"/>
          </a:p>
        </p:txBody>
      </p:sp>
      <p:pic>
        <p:nvPicPr>
          <p:cNvPr id="7" name="Picture 6">
            <a:extLst>
              <a:ext uri="{FF2B5EF4-FFF2-40B4-BE49-F238E27FC236}">
                <a16:creationId xmlns:a16="http://schemas.microsoft.com/office/drawing/2014/main" id="{DFCE65F3-03C9-4974-B358-D7D1A99FB8A6}"/>
              </a:ext>
            </a:extLst>
          </p:cNvPr>
          <p:cNvPicPr>
            <a:picLocks noChangeAspect="1"/>
          </p:cNvPicPr>
          <p:nvPr/>
        </p:nvPicPr>
        <p:blipFill>
          <a:blip r:embed="rId3"/>
          <a:stretch>
            <a:fillRect/>
          </a:stretch>
        </p:blipFill>
        <p:spPr>
          <a:xfrm>
            <a:off x="5751683" y="1582318"/>
            <a:ext cx="5436882" cy="3014469"/>
          </a:xfrm>
          <a:prstGeom prst="rect">
            <a:avLst/>
          </a:prstGeom>
        </p:spPr>
      </p:pic>
    </p:spTree>
    <p:extLst>
      <p:ext uri="{BB962C8B-B14F-4D97-AF65-F5344CB8AC3E}">
        <p14:creationId xmlns:p14="http://schemas.microsoft.com/office/powerpoint/2010/main" val="2007144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a:xfrm>
            <a:off x="8610600" y="6356350"/>
            <a:ext cx="2743200" cy="365125"/>
          </a:xfrm>
        </p:spPr>
        <p:txBody>
          <a:bodyPr/>
          <a:lstStyle/>
          <a:p>
            <a:fld id="{5A4A7955-6230-48B4-BD8B-A7C460F75945}" type="slidenum">
              <a:rPr lang="en-US" smtClean="0"/>
              <a:t>5</a:t>
            </a:fld>
            <a:endParaRPr lang="en-US" dirty="0"/>
          </a:p>
        </p:txBody>
      </p:sp>
      <p:sp>
        <p:nvSpPr>
          <p:cNvPr id="7" name="Title 6" hidden="1">
            <a:extLst>
              <a:ext uri="{FF2B5EF4-FFF2-40B4-BE49-F238E27FC236}">
                <a16:creationId xmlns:a16="http://schemas.microsoft.com/office/drawing/2014/main" id="{515E1EA5-44B4-4F71-9348-C1ED402144FE}"/>
              </a:ext>
            </a:extLst>
          </p:cNvPr>
          <p:cNvSpPr>
            <a:spLocks noGrp="1"/>
          </p:cNvSpPr>
          <p:nvPr>
            <p:ph type="title" idx="4294967295"/>
          </p:nvPr>
        </p:nvSpPr>
        <p:spPr>
          <a:xfrm>
            <a:off x="0" y="365125"/>
            <a:ext cx="10515600" cy="1325563"/>
          </a:xfrm>
        </p:spPr>
        <p:txBody>
          <a:bodyPr/>
          <a:lstStyle/>
          <a:p>
            <a:r>
              <a:rPr lang="en-US" dirty="0"/>
              <a:t>Balanced scorecard slide 4</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3"/>
            <a:ext cx="9264193" cy="492443"/>
          </a:xfrm>
          <a:prstGeom prst="rect">
            <a:avLst/>
          </a:prstGeom>
          <a:noFill/>
        </p:spPr>
        <p:txBody>
          <a:bodyPr wrap="square" lIns="0" tIns="0" rIns="0" bIns="0" rtlCol="0" anchor="ctr">
            <a:spAutoFit/>
          </a:bodyPr>
          <a:lstStyle/>
          <a:p>
            <a:pPr algn="ctr"/>
            <a:r>
              <a:rPr lang="en-US" sz="3200" b="1" dirty="0">
                <a:latin typeface="+mj-lt"/>
              </a:rPr>
              <a:t>EXPLORATORY ANALYSIS OF THE DATA</a:t>
            </a:r>
            <a:endParaRPr lang="en-US" sz="3600" dirty="0">
              <a:latin typeface="+mj-lt"/>
            </a:endParaRPr>
          </a:p>
        </p:txBody>
      </p:sp>
      <p:sp>
        <p:nvSpPr>
          <p:cNvPr id="40" name="TextBox 39">
            <a:extLst>
              <a:ext uri="{FF2B5EF4-FFF2-40B4-BE49-F238E27FC236}">
                <a16:creationId xmlns:a16="http://schemas.microsoft.com/office/drawing/2014/main" id="{CD309006-31D3-4AE3-89C2-2B5D454F1503}"/>
              </a:ext>
            </a:extLst>
          </p:cNvPr>
          <p:cNvSpPr txBox="1"/>
          <p:nvPr/>
        </p:nvSpPr>
        <p:spPr>
          <a:xfrm>
            <a:off x="3635432" y="5854740"/>
            <a:ext cx="5398401" cy="369332"/>
          </a:xfrm>
          <a:prstGeom prst="rect">
            <a:avLst/>
          </a:prstGeom>
          <a:noFill/>
        </p:spPr>
        <p:txBody>
          <a:bodyPr wrap="none" rtlCol="0">
            <a:spAutoFit/>
          </a:bodyPr>
          <a:lstStyle/>
          <a:p>
            <a:r>
              <a:rPr lang="en-US" dirty="0"/>
              <a:t>Ranking states by overall average Medicare patient costs</a:t>
            </a:r>
          </a:p>
        </p:txBody>
      </p:sp>
      <p:pic>
        <p:nvPicPr>
          <p:cNvPr id="16" name="Picture 15">
            <a:extLst>
              <a:ext uri="{FF2B5EF4-FFF2-40B4-BE49-F238E27FC236}">
                <a16:creationId xmlns:a16="http://schemas.microsoft.com/office/drawing/2014/main" id="{36549CC0-1E03-4482-A6E0-E24AEB42CD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100" y="960318"/>
            <a:ext cx="11698778" cy="4679511"/>
          </a:xfrm>
          <a:prstGeom prst="rect">
            <a:avLst/>
          </a:prstGeom>
        </p:spPr>
      </p:pic>
    </p:spTree>
    <p:extLst>
      <p:ext uri="{BB962C8B-B14F-4D97-AF65-F5344CB8AC3E}">
        <p14:creationId xmlns:p14="http://schemas.microsoft.com/office/powerpoint/2010/main" val="3126221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6</a:t>
            </a:fld>
            <a:endParaRPr lang="en-US" dirty="0"/>
          </a:p>
        </p:txBody>
      </p:sp>
      <p:sp>
        <p:nvSpPr>
          <p:cNvPr id="7" name="Title 6" hidden="1">
            <a:extLst>
              <a:ext uri="{FF2B5EF4-FFF2-40B4-BE49-F238E27FC236}">
                <a16:creationId xmlns:a16="http://schemas.microsoft.com/office/drawing/2014/main" id="{515E1EA5-44B4-4F71-9348-C1ED402144FE}"/>
              </a:ext>
            </a:extLst>
          </p:cNvPr>
          <p:cNvSpPr>
            <a:spLocks noGrp="1"/>
          </p:cNvSpPr>
          <p:nvPr>
            <p:ph type="title" idx="4294967295"/>
          </p:nvPr>
        </p:nvSpPr>
        <p:spPr>
          <a:xfrm>
            <a:off x="0" y="365125"/>
            <a:ext cx="10515600" cy="1325563"/>
          </a:xfrm>
        </p:spPr>
        <p:txBody>
          <a:bodyPr/>
          <a:lstStyle/>
          <a:p>
            <a:r>
              <a:rPr lang="en-US" dirty="0"/>
              <a:t>Balanced scorecard slide 4</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3"/>
            <a:ext cx="9264193" cy="492443"/>
          </a:xfrm>
          <a:prstGeom prst="rect">
            <a:avLst/>
          </a:prstGeom>
          <a:noFill/>
        </p:spPr>
        <p:txBody>
          <a:bodyPr wrap="square" lIns="0" tIns="0" rIns="0" bIns="0" rtlCol="0" anchor="ctr">
            <a:spAutoFit/>
          </a:bodyPr>
          <a:lstStyle/>
          <a:p>
            <a:pPr algn="ctr"/>
            <a:r>
              <a:rPr lang="en-US" sz="3200" b="1" dirty="0">
                <a:latin typeface="+mj-lt"/>
              </a:rPr>
              <a:t>ANALYSIS OF THE DATA</a:t>
            </a:r>
            <a:endParaRPr lang="en-US" sz="3600" dirty="0">
              <a:latin typeface="+mj-lt"/>
            </a:endParaRPr>
          </a:p>
        </p:txBody>
      </p:sp>
      <p:sp>
        <p:nvSpPr>
          <p:cNvPr id="5" name="TextBox 4">
            <a:extLst>
              <a:ext uri="{FF2B5EF4-FFF2-40B4-BE49-F238E27FC236}">
                <a16:creationId xmlns:a16="http://schemas.microsoft.com/office/drawing/2014/main" id="{E615F5CC-7351-4B93-9FE5-4006E4CAD63B}"/>
              </a:ext>
            </a:extLst>
          </p:cNvPr>
          <p:cNvSpPr txBox="1"/>
          <p:nvPr/>
        </p:nvSpPr>
        <p:spPr>
          <a:xfrm>
            <a:off x="3010919" y="6089134"/>
            <a:ext cx="7276081" cy="369332"/>
          </a:xfrm>
          <a:prstGeom prst="rect">
            <a:avLst/>
          </a:prstGeom>
          <a:noFill/>
        </p:spPr>
        <p:txBody>
          <a:bodyPr wrap="square" rtlCol="0">
            <a:spAutoFit/>
          </a:bodyPr>
          <a:lstStyle/>
          <a:p>
            <a:r>
              <a:rPr lang="en-US" dirty="0"/>
              <a:t>How Medicare patient costs change by number of facility discharges</a:t>
            </a:r>
          </a:p>
        </p:txBody>
      </p:sp>
      <p:pic>
        <p:nvPicPr>
          <p:cNvPr id="6" name="Picture 5">
            <a:extLst>
              <a:ext uri="{FF2B5EF4-FFF2-40B4-BE49-F238E27FC236}">
                <a16:creationId xmlns:a16="http://schemas.microsoft.com/office/drawing/2014/main" id="{628A7139-A0C4-4640-BC40-3AC96FB5C9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9859" y="1253487"/>
            <a:ext cx="6401693" cy="4572638"/>
          </a:xfrm>
          <a:prstGeom prst="rect">
            <a:avLst/>
          </a:prstGeom>
        </p:spPr>
      </p:pic>
    </p:spTree>
    <p:extLst>
      <p:ext uri="{BB962C8B-B14F-4D97-AF65-F5344CB8AC3E}">
        <p14:creationId xmlns:p14="http://schemas.microsoft.com/office/powerpoint/2010/main" val="647563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A1F45A6D-466C-4497-8ECD-DE6B04D6BE1F}"/>
              </a:ext>
              <a:ext uri="{C183D7F6-B498-43B3-948B-1728B52AA6E4}">
                <adec:decorative xmlns:adec="http://schemas.microsoft.com/office/drawing/2017/decorative" val="1"/>
              </a:ext>
            </a:extLst>
          </p:cNvPr>
          <p:cNvSpPr/>
          <p:nvPr/>
        </p:nvSpPr>
        <p:spPr>
          <a:xfrm>
            <a:off x="3120433" y="1879910"/>
            <a:ext cx="751306" cy="751306"/>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2"/>
            <a:ext cx="9264193" cy="492443"/>
          </a:xfrm>
          <a:prstGeom prst="rect">
            <a:avLst/>
          </a:prstGeom>
          <a:noFill/>
        </p:spPr>
        <p:txBody>
          <a:bodyPr wrap="square" lIns="0" tIns="0" rIns="0" bIns="0" rtlCol="0" anchor="ctr">
            <a:spAutoFit/>
          </a:bodyPr>
          <a:lstStyle/>
          <a:p>
            <a:pPr algn="ctr"/>
            <a:r>
              <a:rPr lang="en-US" sz="3200" b="1" dirty="0">
                <a:latin typeface="+mj-lt"/>
              </a:rPr>
              <a:t>PREDICT COSTS?</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018264" y="1563065"/>
            <a:ext cx="4659090" cy="1384995"/>
          </a:xfrm>
          <a:prstGeom prst="rect">
            <a:avLst/>
          </a:prstGeom>
          <a:noFill/>
        </p:spPr>
        <p:txBody>
          <a:bodyPr wrap="square" lIns="0" tIns="0" rIns="0" bIns="0" rtlCol="0" anchor="ctr">
            <a:spAutoFit/>
          </a:bodyPr>
          <a:lstStyle/>
          <a:p>
            <a:pPr algn="ctr"/>
            <a:r>
              <a:rPr lang="en-US" dirty="0">
                <a:solidFill>
                  <a:schemeClr val="bg1"/>
                </a:solidFill>
              </a:rPr>
              <a:t>Lorem ipsum dolor sit amet, consectetur adipiscing elit. Morbi condimentum euismod elit eu viverra. Etiam cursus nec lacus nec rhoncus. Pellentesque ac hendrerit enim. Fusce id odio et erat tincidunt sodales at a elit. </a:t>
            </a:r>
          </a:p>
        </p:txBody>
      </p:sp>
      <p:grpSp>
        <p:nvGrpSpPr>
          <p:cNvPr id="62" name="Group 61">
            <a:extLst>
              <a:ext uri="{FF2B5EF4-FFF2-40B4-BE49-F238E27FC236}">
                <a16:creationId xmlns:a16="http://schemas.microsoft.com/office/drawing/2014/main" id="{0BC4C978-44FE-460A-AE62-87C0408DA591}"/>
              </a:ext>
              <a:ext uri="{C183D7F6-B498-43B3-948B-1728B52AA6E4}">
                <adec:decorative xmlns:adec="http://schemas.microsoft.com/office/drawing/2017/decorative" val="1"/>
              </a:ext>
            </a:extLst>
          </p:cNvPr>
          <p:cNvGrpSpPr/>
          <p:nvPr/>
        </p:nvGrpSpPr>
        <p:grpSpPr>
          <a:xfrm>
            <a:off x="3347809" y="2148407"/>
            <a:ext cx="285750" cy="214313"/>
            <a:chOff x="2614613" y="809625"/>
            <a:chExt cx="285750" cy="214313"/>
          </a:xfrm>
          <a:solidFill>
            <a:schemeClr val="bg1"/>
          </a:solidFill>
        </p:grpSpPr>
        <p:sp>
          <p:nvSpPr>
            <p:cNvPr id="63" name="Freeform 78">
              <a:extLst>
                <a:ext uri="{FF2B5EF4-FFF2-40B4-BE49-F238E27FC236}">
                  <a16:creationId xmlns:a16="http://schemas.microsoft.com/office/drawing/2014/main" id="{D266A92F-F123-48ED-BA6A-EA2E76EDC3F4}"/>
                </a:ext>
              </a:extLst>
            </p:cNvPr>
            <p:cNvSpPr>
              <a:spLocks/>
            </p:cNvSpPr>
            <p:nvPr/>
          </p:nvSpPr>
          <p:spPr bwMode="auto">
            <a:xfrm>
              <a:off x="2614613" y="809625"/>
              <a:ext cx="133350" cy="214313"/>
            </a:xfrm>
            <a:custGeom>
              <a:avLst/>
              <a:gdLst>
                <a:gd name="T0" fmla="*/ 316 w 335"/>
                <a:gd name="T1" fmla="*/ 47 h 540"/>
                <a:gd name="T2" fmla="*/ 325 w 335"/>
                <a:gd name="T3" fmla="*/ 43 h 540"/>
                <a:gd name="T4" fmla="*/ 331 w 335"/>
                <a:gd name="T5" fmla="*/ 37 h 540"/>
                <a:gd name="T6" fmla="*/ 335 w 335"/>
                <a:gd name="T7" fmla="*/ 28 h 540"/>
                <a:gd name="T8" fmla="*/ 335 w 335"/>
                <a:gd name="T9" fmla="*/ 19 h 540"/>
                <a:gd name="T10" fmla="*/ 331 w 335"/>
                <a:gd name="T11" fmla="*/ 10 h 540"/>
                <a:gd name="T12" fmla="*/ 325 w 335"/>
                <a:gd name="T13" fmla="*/ 4 h 540"/>
                <a:gd name="T14" fmla="*/ 316 w 335"/>
                <a:gd name="T15" fmla="*/ 0 h 540"/>
                <a:gd name="T16" fmla="*/ 294 w 335"/>
                <a:gd name="T17" fmla="*/ 0 h 540"/>
                <a:gd name="T18" fmla="*/ 260 w 335"/>
                <a:gd name="T19" fmla="*/ 3 h 540"/>
                <a:gd name="T20" fmla="*/ 227 w 335"/>
                <a:gd name="T21" fmla="*/ 10 h 540"/>
                <a:gd name="T22" fmla="*/ 198 w 335"/>
                <a:gd name="T23" fmla="*/ 20 h 540"/>
                <a:gd name="T24" fmla="*/ 169 w 335"/>
                <a:gd name="T25" fmla="*/ 33 h 540"/>
                <a:gd name="T26" fmla="*/ 142 w 335"/>
                <a:gd name="T27" fmla="*/ 49 h 540"/>
                <a:gd name="T28" fmla="*/ 117 w 335"/>
                <a:gd name="T29" fmla="*/ 68 h 540"/>
                <a:gd name="T30" fmla="*/ 95 w 335"/>
                <a:gd name="T31" fmla="*/ 89 h 540"/>
                <a:gd name="T32" fmla="*/ 75 w 335"/>
                <a:gd name="T33" fmla="*/ 113 h 540"/>
                <a:gd name="T34" fmla="*/ 57 w 335"/>
                <a:gd name="T35" fmla="*/ 141 h 540"/>
                <a:gd name="T36" fmla="*/ 41 w 335"/>
                <a:gd name="T37" fmla="*/ 170 h 540"/>
                <a:gd name="T38" fmla="*/ 27 w 335"/>
                <a:gd name="T39" fmla="*/ 202 h 540"/>
                <a:gd name="T40" fmla="*/ 17 w 335"/>
                <a:gd name="T41" fmla="*/ 236 h 540"/>
                <a:gd name="T42" fmla="*/ 8 w 335"/>
                <a:gd name="T43" fmla="*/ 272 h 540"/>
                <a:gd name="T44" fmla="*/ 3 w 335"/>
                <a:gd name="T45" fmla="*/ 310 h 540"/>
                <a:gd name="T46" fmla="*/ 0 w 335"/>
                <a:gd name="T47" fmla="*/ 351 h 540"/>
                <a:gd name="T48" fmla="*/ 1 w 335"/>
                <a:gd name="T49" fmla="*/ 390 h 540"/>
                <a:gd name="T50" fmla="*/ 7 w 335"/>
                <a:gd name="T51" fmla="*/ 422 h 540"/>
                <a:gd name="T52" fmla="*/ 20 w 335"/>
                <a:gd name="T53" fmla="*/ 452 h 540"/>
                <a:gd name="T54" fmla="*/ 38 w 335"/>
                <a:gd name="T55" fmla="*/ 478 h 540"/>
                <a:gd name="T56" fmla="*/ 61 w 335"/>
                <a:gd name="T57" fmla="*/ 502 h 540"/>
                <a:gd name="T58" fmla="*/ 88 w 335"/>
                <a:gd name="T59" fmla="*/ 520 h 540"/>
                <a:gd name="T60" fmla="*/ 117 w 335"/>
                <a:gd name="T61" fmla="*/ 532 h 540"/>
                <a:gd name="T62" fmla="*/ 150 w 335"/>
                <a:gd name="T63" fmla="*/ 539 h 540"/>
                <a:gd name="T64" fmla="*/ 185 w 335"/>
                <a:gd name="T65" fmla="*/ 539 h 540"/>
                <a:gd name="T66" fmla="*/ 218 w 335"/>
                <a:gd name="T67" fmla="*/ 532 h 540"/>
                <a:gd name="T68" fmla="*/ 248 w 335"/>
                <a:gd name="T69" fmla="*/ 520 h 540"/>
                <a:gd name="T70" fmla="*/ 274 w 335"/>
                <a:gd name="T71" fmla="*/ 502 h 540"/>
                <a:gd name="T72" fmla="*/ 297 w 335"/>
                <a:gd name="T73" fmla="*/ 478 h 540"/>
                <a:gd name="T74" fmla="*/ 315 w 335"/>
                <a:gd name="T75" fmla="*/ 452 h 540"/>
                <a:gd name="T76" fmla="*/ 328 w 335"/>
                <a:gd name="T77" fmla="*/ 422 h 540"/>
                <a:gd name="T78" fmla="*/ 334 w 335"/>
                <a:gd name="T79" fmla="*/ 390 h 540"/>
                <a:gd name="T80" fmla="*/ 334 w 335"/>
                <a:gd name="T81" fmla="*/ 355 h 540"/>
                <a:gd name="T82" fmla="*/ 328 w 335"/>
                <a:gd name="T83" fmla="*/ 322 h 540"/>
                <a:gd name="T84" fmla="*/ 315 w 335"/>
                <a:gd name="T85" fmla="*/ 292 h 540"/>
                <a:gd name="T86" fmla="*/ 297 w 335"/>
                <a:gd name="T87" fmla="*/ 265 h 540"/>
                <a:gd name="T88" fmla="*/ 274 w 335"/>
                <a:gd name="T89" fmla="*/ 242 h 540"/>
                <a:gd name="T90" fmla="*/ 248 w 335"/>
                <a:gd name="T91" fmla="*/ 224 h 540"/>
                <a:gd name="T92" fmla="*/ 218 w 335"/>
                <a:gd name="T93" fmla="*/ 212 h 540"/>
                <a:gd name="T94" fmla="*/ 185 w 335"/>
                <a:gd name="T95" fmla="*/ 204 h 540"/>
                <a:gd name="T96" fmla="*/ 153 w 335"/>
                <a:gd name="T97" fmla="*/ 204 h 540"/>
                <a:gd name="T98" fmla="*/ 126 w 335"/>
                <a:gd name="T99" fmla="*/ 209 h 540"/>
                <a:gd name="T100" fmla="*/ 99 w 335"/>
                <a:gd name="T101" fmla="*/ 218 h 540"/>
                <a:gd name="T102" fmla="*/ 76 w 335"/>
                <a:gd name="T103" fmla="*/ 232 h 540"/>
                <a:gd name="T104" fmla="*/ 73 w 335"/>
                <a:gd name="T105" fmla="*/ 214 h 540"/>
                <a:gd name="T106" fmla="*/ 94 w 335"/>
                <a:gd name="T107" fmla="*/ 170 h 540"/>
                <a:gd name="T108" fmla="*/ 119 w 335"/>
                <a:gd name="T109" fmla="*/ 133 h 540"/>
                <a:gd name="T110" fmla="*/ 150 w 335"/>
                <a:gd name="T111" fmla="*/ 104 h 540"/>
                <a:gd name="T112" fmla="*/ 183 w 335"/>
                <a:gd name="T113" fmla="*/ 80 h 540"/>
                <a:gd name="T114" fmla="*/ 218 w 335"/>
                <a:gd name="T115" fmla="*/ 64 h 540"/>
                <a:gd name="T116" fmla="*/ 255 w 335"/>
                <a:gd name="T117" fmla="*/ 54 h 540"/>
                <a:gd name="T118" fmla="*/ 293 w 335"/>
                <a:gd name="T119" fmla="*/ 49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5" h="540">
                  <a:moveTo>
                    <a:pt x="312" y="47"/>
                  </a:moveTo>
                  <a:lnTo>
                    <a:pt x="316" y="47"/>
                  </a:lnTo>
                  <a:lnTo>
                    <a:pt x="321" y="45"/>
                  </a:lnTo>
                  <a:lnTo>
                    <a:pt x="325" y="43"/>
                  </a:lnTo>
                  <a:lnTo>
                    <a:pt x="329" y="41"/>
                  </a:lnTo>
                  <a:lnTo>
                    <a:pt x="331" y="37"/>
                  </a:lnTo>
                  <a:lnTo>
                    <a:pt x="333" y="33"/>
                  </a:lnTo>
                  <a:lnTo>
                    <a:pt x="335" y="28"/>
                  </a:lnTo>
                  <a:lnTo>
                    <a:pt x="335" y="24"/>
                  </a:lnTo>
                  <a:lnTo>
                    <a:pt x="335" y="19"/>
                  </a:lnTo>
                  <a:lnTo>
                    <a:pt x="333" y="15"/>
                  </a:lnTo>
                  <a:lnTo>
                    <a:pt x="331" y="10"/>
                  </a:lnTo>
                  <a:lnTo>
                    <a:pt x="329" y="6"/>
                  </a:lnTo>
                  <a:lnTo>
                    <a:pt x="325" y="4"/>
                  </a:lnTo>
                  <a:lnTo>
                    <a:pt x="321" y="2"/>
                  </a:lnTo>
                  <a:lnTo>
                    <a:pt x="316" y="0"/>
                  </a:lnTo>
                  <a:lnTo>
                    <a:pt x="312" y="0"/>
                  </a:lnTo>
                  <a:lnTo>
                    <a:pt x="294" y="0"/>
                  </a:lnTo>
                  <a:lnTo>
                    <a:pt x="277" y="1"/>
                  </a:lnTo>
                  <a:lnTo>
                    <a:pt x="260" y="3"/>
                  </a:lnTo>
                  <a:lnTo>
                    <a:pt x="244" y="6"/>
                  </a:lnTo>
                  <a:lnTo>
                    <a:pt x="227" y="10"/>
                  </a:lnTo>
                  <a:lnTo>
                    <a:pt x="213" y="15"/>
                  </a:lnTo>
                  <a:lnTo>
                    <a:pt x="198" y="20"/>
                  </a:lnTo>
                  <a:lnTo>
                    <a:pt x="183" y="26"/>
                  </a:lnTo>
                  <a:lnTo>
                    <a:pt x="169" y="33"/>
                  </a:lnTo>
                  <a:lnTo>
                    <a:pt x="155" y="40"/>
                  </a:lnTo>
                  <a:lnTo>
                    <a:pt x="142" y="49"/>
                  </a:lnTo>
                  <a:lnTo>
                    <a:pt x="130" y="58"/>
                  </a:lnTo>
                  <a:lnTo>
                    <a:pt x="117" y="68"/>
                  </a:lnTo>
                  <a:lnTo>
                    <a:pt x="106" y="78"/>
                  </a:lnTo>
                  <a:lnTo>
                    <a:pt x="95" y="89"/>
                  </a:lnTo>
                  <a:lnTo>
                    <a:pt x="84" y="101"/>
                  </a:lnTo>
                  <a:lnTo>
                    <a:pt x="75" y="113"/>
                  </a:lnTo>
                  <a:lnTo>
                    <a:pt x="65" y="127"/>
                  </a:lnTo>
                  <a:lnTo>
                    <a:pt x="57" y="141"/>
                  </a:lnTo>
                  <a:lnTo>
                    <a:pt x="48" y="154"/>
                  </a:lnTo>
                  <a:lnTo>
                    <a:pt x="41" y="170"/>
                  </a:lnTo>
                  <a:lnTo>
                    <a:pt x="34" y="185"/>
                  </a:lnTo>
                  <a:lnTo>
                    <a:pt x="27" y="202"/>
                  </a:lnTo>
                  <a:lnTo>
                    <a:pt x="22" y="218"/>
                  </a:lnTo>
                  <a:lnTo>
                    <a:pt x="17" y="236"/>
                  </a:lnTo>
                  <a:lnTo>
                    <a:pt x="12" y="254"/>
                  </a:lnTo>
                  <a:lnTo>
                    <a:pt x="8" y="272"/>
                  </a:lnTo>
                  <a:lnTo>
                    <a:pt x="5" y="291"/>
                  </a:lnTo>
                  <a:lnTo>
                    <a:pt x="3" y="310"/>
                  </a:lnTo>
                  <a:lnTo>
                    <a:pt x="1" y="330"/>
                  </a:lnTo>
                  <a:lnTo>
                    <a:pt x="0" y="351"/>
                  </a:lnTo>
                  <a:lnTo>
                    <a:pt x="0" y="371"/>
                  </a:lnTo>
                  <a:lnTo>
                    <a:pt x="1" y="390"/>
                  </a:lnTo>
                  <a:lnTo>
                    <a:pt x="3" y="405"/>
                  </a:lnTo>
                  <a:lnTo>
                    <a:pt x="7" y="422"/>
                  </a:lnTo>
                  <a:lnTo>
                    <a:pt x="12" y="437"/>
                  </a:lnTo>
                  <a:lnTo>
                    <a:pt x="20" y="452"/>
                  </a:lnTo>
                  <a:lnTo>
                    <a:pt x="28" y="466"/>
                  </a:lnTo>
                  <a:lnTo>
                    <a:pt x="38" y="478"/>
                  </a:lnTo>
                  <a:lnTo>
                    <a:pt x="48" y="491"/>
                  </a:lnTo>
                  <a:lnTo>
                    <a:pt x="61" y="502"/>
                  </a:lnTo>
                  <a:lnTo>
                    <a:pt x="74" y="511"/>
                  </a:lnTo>
                  <a:lnTo>
                    <a:pt x="88" y="520"/>
                  </a:lnTo>
                  <a:lnTo>
                    <a:pt x="102" y="527"/>
                  </a:lnTo>
                  <a:lnTo>
                    <a:pt x="117" y="532"/>
                  </a:lnTo>
                  <a:lnTo>
                    <a:pt x="134" y="537"/>
                  </a:lnTo>
                  <a:lnTo>
                    <a:pt x="150" y="539"/>
                  </a:lnTo>
                  <a:lnTo>
                    <a:pt x="168" y="540"/>
                  </a:lnTo>
                  <a:lnTo>
                    <a:pt x="185" y="539"/>
                  </a:lnTo>
                  <a:lnTo>
                    <a:pt x="201" y="537"/>
                  </a:lnTo>
                  <a:lnTo>
                    <a:pt x="218" y="532"/>
                  </a:lnTo>
                  <a:lnTo>
                    <a:pt x="233" y="527"/>
                  </a:lnTo>
                  <a:lnTo>
                    <a:pt x="248" y="520"/>
                  </a:lnTo>
                  <a:lnTo>
                    <a:pt x="261" y="511"/>
                  </a:lnTo>
                  <a:lnTo>
                    <a:pt x="274" y="502"/>
                  </a:lnTo>
                  <a:lnTo>
                    <a:pt x="287" y="491"/>
                  </a:lnTo>
                  <a:lnTo>
                    <a:pt x="297" y="478"/>
                  </a:lnTo>
                  <a:lnTo>
                    <a:pt x="307" y="466"/>
                  </a:lnTo>
                  <a:lnTo>
                    <a:pt x="315" y="452"/>
                  </a:lnTo>
                  <a:lnTo>
                    <a:pt x="323" y="437"/>
                  </a:lnTo>
                  <a:lnTo>
                    <a:pt x="328" y="422"/>
                  </a:lnTo>
                  <a:lnTo>
                    <a:pt x="332" y="405"/>
                  </a:lnTo>
                  <a:lnTo>
                    <a:pt x="334" y="390"/>
                  </a:lnTo>
                  <a:lnTo>
                    <a:pt x="335" y="371"/>
                  </a:lnTo>
                  <a:lnTo>
                    <a:pt x="334" y="355"/>
                  </a:lnTo>
                  <a:lnTo>
                    <a:pt x="332" y="338"/>
                  </a:lnTo>
                  <a:lnTo>
                    <a:pt x="328" y="322"/>
                  </a:lnTo>
                  <a:lnTo>
                    <a:pt x="323" y="307"/>
                  </a:lnTo>
                  <a:lnTo>
                    <a:pt x="315" y="292"/>
                  </a:lnTo>
                  <a:lnTo>
                    <a:pt x="307" y="278"/>
                  </a:lnTo>
                  <a:lnTo>
                    <a:pt x="297" y="265"/>
                  </a:lnTo>
                  <a:lnTo>
                    <a:pt x="287" y="253"/>
                  </a:lnTo>
                  <a:lnTo>
                    <a:pt x="274" y="242"/>
                  </a:lnTo>
                  <a:lnTo>
                    <a:pt x="261" y="233"/>
                  </a:lnTo>
                  <a:lnTo>
                    <a:pt x="248" y="224"/>
                  </a:lnTo>
                  <a:lnTo>
                    <a:pt x="233" y="217"/>
                  </a:lnTo>
                  <a:lnTo>
                    <a:pt x="218" y="212"/>
                  </a:lnTo>
                  <a:lnTo>
                    <a:pt x="201" y="207"/>
                  </a:lnTo>
                  <a:lnTo>
                    <a:pt x="185" y="204"/>
                  </a:lnTo>
                  <a:lnTo>
                    <a:pt x="168" y="204"/>
                  </a:lnTo>
                  <a:lnTo>
                    <a:pt x="153" y="204"/>
                  </a:lnTo>
                  <a:lnTo>
                    <a:pt x="140" y="206"/>
                  </a:lnTo>
                  <a:lnTo>
                    <a:pt x="126" y="209"/>
                  </a:lnTo>
                  <a:lnTo>
                    <a:pt x="112" y="213"/>
                  </a:lnTo>
                  <a:lnTo>
                    <a:pt x="99" y="218"/>
                  </a:lnTo>
                  <a:lnTo>
                    <a:pt x="88" y="224"/>
                  </a:lnTo>
                  <a:lnTo>
                    <a:pt x="76" y="232"/>
                  </a:lnTo>
                  <a:lnTo>
                    <a:pt x="64" y="239"/>
                  </a:lnTo>
                  <a:lnTo>
                    <a:pt x="73" y="214"/>
                  </a:lnTo>
                  <a:lnTo>
                    <a:pt x="83" y="191"/>
                  </a:lnTo>
                  <a:lnTo>
                    <a:pt x="94" y="170"/>
                  </a:lnTo>
                  <a:lnTo>
                    <a:pt x="107" y="150"/>
                  </a:lnTo>
                  <a:lnTo>
                    <a:pt x="119" y="133"/>
                  </a:lnTo>
                  <a:lnTo>
                    <a:pt x="134" y="117"/>
                  </a:lnTo>
                  <a:lnTo>
                    <a:pt x="150" y="104"/>
                  </a:lnTo>
                  <a:lnTo>
                    <a:pt x="166" y="91"/>
                  </a:lnTo>
                  <a:lnTo>
                    <a:pt x="183" y="80"/>
                  </a:lnTo>
                  <a:lnTo>
                    <a:pt x="200" y="72"/>
                  </a:lnTo>
                  <a:lnTo>
                    <a:pt x="218" y="64"/>
                  </a:lnTo>
                  <a:lnTo>
                    <a:pt x="237" y="58"/>
                  </a:lnTo>
                  <a:lnTo>
                    <a:pt x="255" y="54"/>
                  </a:lnTo>
                  <a:lnTo>
                    <a:pt x="274" y="51"/>
                  </a:lnTo>
                  <a:lnTo>
                    <a:pt x="293" y="49"/>
                  </a:lnTo>
                  <a:lnTo>
                    <a:pt x="312"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9">
              <a:extLst>
                <a:ext uri="{FF2B5EF4-FFF2-40B4-BE49-F238E27FC236}">
                  <a16:creationId xmlns:a16="http://schemas.microsoft.com/office/drawing/2014/main" id="{6CE1D3D5-5ADE-4089-BF13-E4D2B7AA94B9}"/>
                </a:ext>
              </a:extLst>
            </p:cNvPr>
            <p:cNvSpPr>
              <a:spLocks/>
            </p:cNvSpPr>
            <p:nvPr/>
          </p:nvSpPr>
          <p:spPr bwMode="auto">
            <a:xfrm>
              <a:off x="2767013" y="809625"/>
              <a:ext cx="133350" cy="214313"/>
            </a:xfrm>
            <a:custGeom>
              <a:avLst/>
              <a:gdLst>
                <a:gd name="T0" fmla="*/ 154 w 336"/>
                <a:gd name="T1" fmla="*/ 204 h 540"/>
                <a:gd name="T2" fmla="*/ 126 w 336"/>
                <a:gd name="T3" fmla="*/ 209 h 540"/>
                <a:gd name="T4" fmla="*/ 100 w 336"/>
                <a:gd name="T5" fmla="*/ 218 h 540"/>
                <a:gd name="T6" fmla="*/ 76 w 336"/>
                <a:gd name="T7" fmla="*/ 232 h 540"/>
                <a:gd name="T8" fmla="*/ 73 w 336"/>
                <a:gd name="T9" fmla="*/ 214 h 540"/>
                <a:gd name="T10" fmla="*/ 94 w 336"/>
                <a:gd name="T11" fmla="*/ 170 h 540"/>
                <a:gd name="T12" fmla="*/ 120 w 336"/>
                <a:gd name="T13" fmla="*/ 133 h 540"/>
                <a:gd name="T14" fmla="*/ 150 w 336"/>
                <a:gd name="T15" fmla="*/ 104 h 540"/>
                <a:gd name="T16" fmla="*/ 183 w 336"/>
                <a:gd name="T17" fmla="*/ 80 h 540"/>
                <a:gd name="T18" fmla="*/ 218 w 336"/>
                <a:gd name="T19" fmla="*/ 64 h 540"/>
                <a:gd name="T20" fmla="*/ 255 w 336"/>
                <a:gd name="T21" fmla="*/ 54 h 540"/>
                <a:gd name="T22" fmla="*/ 294 w 336"/>
                <a:gd name="T23" fmla="*/ 49 h 540"/>
                <a:gd name="T24" fmla="*/ 317 w 336"/>
                <a:gd name="T25" fmla="*/ 47 h 540"/>
                <a:gd name="T26" fmla="*/ 325 w 336"/>
                <a:gd name="T27" fmla="*/ 43 h 540"/>
                <a:gd name="T28" fmla="*/ 332 w 336"/>
                <a:gd name="T29" fmla="*/ 37 h 540"/>
                <a:gd name="T30" fmla="*/ 336 w 336"/>
                <a:gd name="T31" fmla="*/ 28 h 540"/>
                <a:gd name="T32" fmla="*/ 336 w 336"/>
                <a:gd name="T33" fmla="*/ 19 h 540"/>
                <a:gd name="T34" fmla="*/ 332 w 336"/>
                <a:gd name="T35" fmla="*/ 10 h 540"/>
                <a:gd name="T36" fmla="*/ 325 w 336"/>
                <a:gd name="T37" fmla="*/ 4 h 540"/>
                <a:gd name="T38" fmla="*/ 317 w 336"/>
                <a:gd name="T39" fmla="*/ 0 h 540"/>
                <a:gd name="T40" fmla="*/ 295 w 336"/>
                <a:gd name="T41" fmla="*/ 0 h 540"/>
                <a:gd name="T42" fmla="*/ 261 w 336"/>
                <a:gd name="T43" fmla="*/ 3 h 540"/>
                <a:gd name="T44" fmla="*/ 228 w 336"/>
                <a:gd name="T45" fmla="*/ 10 h 540"/>
                <a:gd name="T46" fmla="*/ 198 w 336"/>
                <a:gd name="T47" fmla="*/ 20 h 540"/>
                <a:gd name="T48" fmla="*/ 170 w 336"/>
                <a:gd name="T49" fmla="*/ 33 h 540"/>
                <a:gd name="T50" fmla="*/ 142 w 336"/>
                <a:gd name="T51" fmla="*/ 49 h 540"/>
                <a:gd name="T52" fmla="*/ 118 w 336"/>
                <a:gd name="T53" fmla="*/ 68 h 540"/>
                <a:gd name="T54" fmla="*/ 96 w 336"/>
                <a:gd name="T55" fmla="*/ 89 h 540"/>
                <a:gd name="T56" fmla="*/ 75 w 336"/>
                <a:gd name="T57" fmla="*/ 113 h 540"/>
                <a:gd name="T58" fmla="*/ 56 w 336"/>
                <a:gd name="T59" fmla="*/ 141 h 540"/>
                <a:gd name="T60" fmla="*/ 42 w 336"/>
                <a:gd name="T61" fmla="*/ 170 h 540"/>
                <a:gd name="T62" fmla="*/ 28 w 336"/>
                <a:gd name="T63" fmla="*/ 202 h 540"/>
                <a:gd name="T64" fmla="*/ 17 w 336"/>
                <a:gd name="T65" fmla="*/ 236 h 540"/>
                <a:gd name="T66" fmla="*/ 9 w 336"/>
                <a:gd name="T67" fmla="*/ 272 h 540"/>
                <a:gd name="T68" fmla="*/ 3 w 336"/>
                <a:gd name="T69" fmla="*/ 310 h 540"/>
                <a:gd name="T70" fmla="*/ 0 w 336"/>
                <a:gd name="T71" fmla="*/ 351 h 540"/>
                <a:gd name="T72" fmla="*/ 0 w 336"/>
                <a:gd name="T73" fmla="*/ 390 h 540"/>
                <a:gd name="T74" fmla="*/ 8 w 336"/>
                <a:gd name="T75" fmla="*/ 422 h 540"/>
                <a:gd name="T76" fmla="*/ 20 w 336"/>
                <a:gd name="T77" fmla="*/ 452 h 540"/>
                <a:gd name="T78" fmla="*/ 38 w 336"/>
                <a:gd name="T79" fmla="*/ 478 h 540"/>
                <a:gd name="T80" fmla="*/ 61 w 336"/>
                <a:gd name="T81" fmla="*/ 502 h 540"/>
                <a:gd name="T82" fmla="*/ 88 w 336"/>
                <a:gd name="T83" fmla="*/ 520 h 540"/>
                <a:gd name="T84" fmla="*/ 118 w 336"/>
                <a:gd name="T85" fmla="*/ 532 h 540"/>
                <a:gd name="T86" fmla="*/ 151 w 336"/>
                <a:gd name="T87" fmla="*/ 539 h 540"/>
                <a:gd name="T88" fmla="*/ 186 w 336"/>
                <a:gd name="T89" fmla="*/ 539 h 540"/>
                <a:gd name="T90" fmla="*/ 218 w 336"/>
                <a:gd name="T91" fmla="*/ 532 h 540"/>
                <a:gd name="T92" fmla="*/ 248 w 336"/>
                <a:gd name="T93" fmla="*/ 520 h 540"/>
                <a:gd name="T94" fmla="*/ 275 w 336"/>
                <a:gd name="T95" fmla="*/ 502 h 540"/>
                <a:gd name="T96" fmla="*/ 298 w 336"/>
                <a:gd name="T97" fmla="*/ 478 h 540"/>
                <a:gd name="T98" fmla="*/ 316 w 336"/>
                <a:gd name="T99" fmla="*/ 452 h 540"/>
                <a:gd name="T100" fmla="*/ 329 w 336"/>
                <a:gd name="T101" fmla="*/ 422 h 540"/>
                <a:gd name="T102" fmla="*/ 335 w 336"/>
                <a:gd name="T103" fmla="*/ 390 h 540"/>
                <a:gd name="T104" fmla="*/ 335 w 336"/>
                <a:gd name="T105" fmla="*/ 355 h 540"/>
                <a:gd name="T106" fmla="*/ 329 w 336"/>
                <a:gd name="T107" fmla="*/ 322 h 540"/>
                <a:gd name="T108" fmla="*/ 316 w 336"/>
                <a:gd name="T109" fmla="*/ 292 h 540"/>
                <a:gd name="T110" fmla="*/ 298 w 336"/>
                <a:gd name="T111" fmla="*/ 265 h 540"/>
                <a:gd name="T112" fmla="*/ 275 w 336"/>
                <a:gd name="T113" fmla="*/ 242 h 540"/>
                <a:gd name="T114" fmla="*/ 248 w 336"/>
                <a:gd name="T115" fmla="*/ 224 h 540"/>
                <a:gd name="T116" fmla="*/ 218 w 336"/>
                <a:gd name="T117" fmla="*/ 212 h 540"/>
                <a:gd name="T118" fmla="*/ 186 w 336"/>
                <a:gd name="T119" fmla="*/ 204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6" h="540">
                  <a:moveTo>
                    <a:pt x="168" y="204"/>
                  </a:moveTo>
                  <a:lnTo>
                    <a:pt x="154" y="204"/>
                  </a:lnTo>
                  <a:lnTo>
                    <a:pt x="140" y="206"/>
                  </a:lnTo>
                  <a:lnTo>
                    <a:pt x="126" y="209"/>
                  </a:lnTo>
                  <a:lnTo>
                    <a:pt x="112" y="213"/>
                  </a:lnTo>
                  <a:lnTo>
                    <a:pt x="100" y="218"/>
                  </a:lnTo>
                  <a:lnTo>
                    <a:pt x="88" y="224"/>
                  </a:lnTo>
                  <a:lnTo>
                    <a:pt x="76" y="232"/>
                  </a:lnTo>
                  <a:lnTo>
                    <a:pt x="65" y="239"/>
                  </a:lnTo>
                  <a:lnTo>
                    <a:pt x="73" y="214"/>
                  </a:lnTo>
                  <a:lnTo>
                    <a:pt x="83" y="191"/>
                  </a:lnTo>
                  <a:lnTo>
                    <a:pt x="94" y="170"/>
                  </a:lnTo>
                  <a:lnTo>
                    <a:pt x="107" y="150"/>
                  </a:lnTo>
                  <a:lnTo>
                    <a:pt x="120" y="133"/>
                  </a:lnTo>
                  <a:lnTo>
                    <a:pt x="135" y="117"/>
                  </a:lnTo>
                  <a:lnTo>
                    <a:pt x="150" y="104"/>
                  </a:lnTo>
                  <a:lnTo>
                    <a:pt x="167" y="91"/>
                  </a:lnTo>
                  <a:lnTo>
                    <a:pt x="183" y="80"/>
                  </a:lnTo>
                  <a:lnTo>
                    <a:pt x="200" y="72"/>
                  </a:lnTo>
                  <a:lnTo>
                    <a:pt x="218" y="64"/>
                  </a:lnTo>
                  <a:lnTo>
                    <a:pt x="236" y="58"/>
                  </a:lnTo>
                  <a:lnTo>
                    <a:pt x="255" y="54"/>
                  </a:lnTo>
                  <a:lnTo>
                    <a:pt x="275" y="51"/>
                  </a:lnTo>
                  <a:lnTo>
                    <a:pt x="294" y="49"/>
                  </a:lnTo>
                  <a:lnTo>
                    <a:pt x="313" y="47"/>
                  </a:lnTo>
                  <a:lnTo>
                    <a:pt x="317" y="47"/>
                  </a:lnTo>
                  <a:lnTo>
                    <a:pt x="321" y="45"/>
                  </a:lnTo>
                  <a:lnTo>
                    <a:pt x="325" y="43"/>
                  </a:lnTo>
                  <a:lnTo>
                    <a:pt x="330" y="41"/>
                  </a:lnTo>
                  <a:lnTo>
                    <a:pt x="332" y="37"/>
                  </a:lnTo>
                  <a:lnTo>
                    <a:pt x="334" y="33"/>
                  </a:lnTo>
                  <a:lnTo>
                    <a:pt x="336" y="28"/>
                  </a:lnTo>
                  <a:lnTo>
                    <a:pt x="336" y="24"/>
                  </a:lnTo>
                  <a:lnTo>
                    <a:pt x="336" y="19"/>
                  </a:lnTo>
                  <a:lnTo>
                    <a:pt x="334" y="15"/>
                  </a:lnTo>
                  <a:lnTo>
                    <a:pt x="332" y="10"/>
                  </a:lnTo>
                  <a:lnTo>
                    <a:pt x="330" y="6"/>
                  </a:lnTo>
                  <a:lnTo>
                    <a:pt x="325" y="4"/>
                  </a:lnTo>
                  <a:lnTo>
                    <a:pt x="321" y="2"/>
                  </a:lnTo>
                  <a:lnTo>
                    <a:pt x="317" y="0"/>
                  </a:lnTo>
                  <a:lnTo>
                    <a:pt x="313" y="0"/>
                  </a:lnTo>
                  <a:lnTo>
                    <a:pt x="295" y="0"/>
                  </a:lnTo>
                  <a:lnTo>
                    <a:pt x="278" y="1"/>
                  </a:lnTo>
                  <a:lnTo>
                    <a:pt x="261" y="3"/>
                  </a:lnTo>
                  <a:lnTo>
                    <a:pt x="244" y="6"/>
                  </a:lnTo>
                  <a:lnTo>
                    <a:pt x="228" y="10"/>
                  </a:lnTo>
                  <a:lnTo>
                    <a:pt x="213" y="15"/>
                  </a:lnTo>
                  <a:lnTo>
                    <a:pt x="198" y="20"/>
                  </a:lnTo>
                  <a:lnTo>
                    <a:pt x="183" y="26"/>
                  </a:lnTo>
                  <a:lnTo>
                    <a:pt x="170" y="33"/>
                  </a:lnTo>
                  <a:lnTo>
                    <a:pt x="156" y="40"/>
                  </a:lnTo>
                  <a:lnTo>
                    <a:pt x="142" y="49"/>
                  </a:lnTo>
                  <a:lnTo>
                    <a:pt x="131" y="58"/>
                  </a:lnTo>
                  <a:lnTo>
                    <a:pt x="118" y="68"/>
                  </a:lnTo>
                  <a:lnTo>
                    <a:pt x="106" y="78"/>
                  </a:lnTo>
                  <a:lnTo>
                    <a:pt x="96" y="89"/>
                  </a:lnTo>
                  <a:lnTo>
                    <a:pt x="85" y="101"/>
                  </a:lnTo>
                  <a:lnTo>
                    <a:pt x="75" y="113"/>
                  </a:lnTo>
                  <a:lnTo>
                    <a:pt x="66" y="127"/>
                  </a:lnTo>
                  <a:lnTo>
                    <a:pt x="56" y="141"/>
                  </a:lnTo>
                  <a:lnTo>
                    <a:pt x="49" y="154"/>
                  </a:lnTo>
                  <a:lnTo>
                    <a:pt x="42" y="170"/>
                  </a:lnTo>
                  <a:lnTo>
                    <a:pt x="34" y="185"/>
                  </a:lnTo>
                  <a:lnTo>
                    <a:pt x="28" y="202"/>
                  </a:lnTo>
                  <a:lnTo>
                    <a:pt x="22" y="218"/>
                  </a:lnTo>
                  <a:lnTo>
                    <a:pt x="17" y="236"/>
                  </a:lnTo>
                  <a:lnTo>
                    <a:pt x="13" y="254"/>
                  </a:lnTo>
                  <a:lnTo>
                    <a:pt x="9" y="272"/>
                  </a:lnTo>
                  <a:lnTo>
                    <a:pt x="6" y="291"/>
                  </a:lnTo>
                  <a:lnTo>
                    <a:pt x="3" y="310"/>
                  </a:lnTo>
                  <a:lnTo>
                    <a:pt x="1" y="330"/>
                  </a:lnTo>
                  <a:lnTo>
                    <a:pt x="0" y="351"/>
                  </a:lnTo>
                  <a:lnTo>
                    <a:pt x="0" y="371"/>
                  </a:lnTo>
                  <a:lnTo>
                    <a:pt x="0" y="390"/>
                  </a:lnTo>
                  <a:lnTo>
                    <a:pt x="3" y="405"/>
                  </a:lnTo>
                  <a:lnTo>
                    <a:pt x="8" y="422"/>
                  </a:lnTo>
                  <a:lnTo>
                    <a:pt x="13" y="437"/>
                  </a:lnTo>
                  <a:lnTo>
                    <a:pt x="20" y="452"/>
                  </a:lnTo>
                  <a:lnTo>
                    <a:pt x="29" y="466"/>
                  </a:lnTo>
                  <a:lnTo>
                    <a:pt x="38" y="478"/>
                  </a:lnTo>
                  <a:lnTo>
                    <a:pt x="49" y="491"/>
                  </a:lnTo>
                  <a:lnTo>
                    <a:pt x="61" y="502"/>
                  </a:lnTo>
                  <a:lnTo>
                    <a:pt x="74" y="511"/>
                  </a:lnTo>
                  <a:lnTo>
                    <a:pt x="88" y="520"/>
                  </a:lnTo>
                  <a:lnTo>
                    <a:pt x="103" y="527"/>
                  </a:lnTo>
                  <a:lnTo>
                    <a:pt x="118" y="532"/>
                  </a:lnTo>
                  <a:lnTo>
                    <a:pt x="134" y="537"/>
                  </a:lnTo>
                  <a:lnTo>
                    <a:pt x="151" y="539"/>
                  </a:lnTo>
                  <a:lnTo>
                    <a:pt x="168" y="540"/>
                  </a:lnTo>
                  <a:lnTo>
                    <a:pt x="186" y="539"/>
                  </a:lnTo>
                  <a:lnTo>
                    <a:pt x="201" y="537"/>
                  </a:lnTo>
                  <a:lnTo>
                    <a:pt x="218" y="532"/>
                  </a:lnTo>
                  <a:lnTo>
                    <a:pt x="233" y="527"/>
                  </a:lnTo>
                  <a:lnTo>
                    <a:pt x="248" y="520"/>
                  </a:lnTo>
                  <a:lnTo>
                    <a:pt x="262" y="511"/>
                  </a:lnTo>
                  <a:lnTo>
                    <a:pt x="275" y="502"/>
                  </a:lnTo>
                  <a:lnTo>
                    <a:pt x="287" y="491"/>
                  </a:lnTo>
                  <a:lnTo>
                    <a:pt x="298" y="478"/>
                  </a:lnTo>
                  <a:lnTo>
                    <a:pt x="307" y="466"/>
                  </a:lnTo>
                  <a:lnTo>
                    <a:pt x="316" y="452"/>
                  </a:lnTo>
                  <a:lnTo>
                    <a:pt x="323" y="437"/>
                  </a:lnTo>
                  <a:lnTo>
                    <a:pt x="329" y="422"/>
                  </a:lnTo>
                  <a:lnTo>
                    <a:pt x="333" y="405"/>
                  </a:lnTo>
                  <a:lnTo>
                    <a:pt x="335" y="390"/>
                  </a:lnTo>
                  <a:lnTo>
                    <a:pt x="336" y="371"/>
                  </a:lnTo>
                  <a:lnTo>
                    <a:pt x="335" y="355"/>
                  </a:lnTo>
                  <a:lnTo>
                    <a:pt x="333" y="338"/>
                  </a:lnTo>
                  <a:lnTo>
                    <a:pt x="329" y="322"/>
                  </a:lnTo>
                  <a:lnTo>
                    <a:pt x="323" y="307"/>
                  </a:lnTo>
                  <a:lnTo>
                    <a:pt x="316" y="292"/>
                  </a:lnTo>
                  <a:lnTo>
                    <a:pt x="307" y="278"/>
                  </a:lnTo>
                  <a:lnTo>
                    <a:pt x="298" y="265"/>
                  </a:lnTo>
                  <a:lnTo>
                    <a:pt x="287" y="253"/>
                  </a:lnTo>
                  <a:lnTo>
                    <a:pt x="275" y="242"/>
                  </a:lnTo>
                  <a:lnTo>
                    <a:pt x="262" y="233"/>
                  </a:lnTo>
                  <a:lnTo>
                    <a:pt x="248" y="224"/>
                  </a:lnTo>
                  <a:lnTo>
                    <a:pt x="233" y="217"/>
                  </a:lnTo>
                  <a:lnTo>
                    <a:pt x="218" y="212"/>
                  </a:lnTo>
                  <a:lnTo>
                    <a:pt x="201" y="207"/>
                  </a:lnTo>
                  <a:lnTo>
                    <a:pt x="186" y="204"/>
                  </a:lnTo>
                  <a:lnTo>
                    <a:pt x="168"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67" name="Rectangle 66">
            <a:extLst>
              <a:ext uri="{FF2B5EF4-FFF2-40B4-BE49-F238E27FC236}">
                <a16:creationId xmlns:a16="http://schemas.microsoft.com/office/drawing/2014/main" id="{A7BD379A-7CC6-44F9-A78B-577D4BC787AC}"/>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Slide Number Placeholder 3">
            <a:extLst>
              <a:ext uri="{FF2B5EF4-FFF2-40B4-BE49-F238E27FC236}">
                <a16:creationId xmlns:a16="http://schemas.microsoft.com/office/drawing/2014/main" id="{5BA5922D-DC4F-4B44-A465-8BFAD710F6EA}"/>
              </a:ext>
            </a:extLst>
          </p:cNvPr>
          <p:cNvSpPr>
            <a:spLocks noGrp="1"/>
          </p:cNvSpPr>
          <p:nvPr>
            <p:ph type="sldNum" sz="quarter" idx="12"/>
          </p:nvPr>
        </p:nvSpPr>
        <p:spPr/>
        <p:txBody>
          <a:bodyPr/>
          <a:lstStyle/>
          <a:p>
            <a:fld id="{5A4A7955-6230-48B4-BD8B-A7C460F75945}" type="slidenum">
              <a:rPr lang="en-US" smtClean="0"/>
              <a:t>7</a:t>
            </a:fld>
            <a:endParaRPr lang="en-US" dirty="0"/>
          </a:p>
        </p:txBody>
      </p:sp>
      <p:sp>
        <p:nvSpPr>
          <p:cNvPr id="3" name="Title 2" hidden="1">
            <a:extLst>
              <a:ext uri="{FF2B5EF4-FFF2-40B4-BE49-F238E27FC236}">
                <a16:creationId xmlns:a16="http://schemas.microsoft.com/office/drawing/2014/main" id="{249792E5-8DED-4E77-9C74-BDDECCDA6C18}"/>
              </a:ext>
            </a:extLst>
          </p:cNvPr>
          <p:cNvSpPr>
            <a:spLocks noGrp="1"/>
          </p:cNvSpPr>
          <p:nvPr>
            <p:ph type="title" idx="4294967295"/>
          </p:nvPr>
        </p:nvSpPr>
        <p:spPr>
          <a:xfrm>
            <a:off x="0" y="365125"/>
            <a:ext cx="10515600" cy="1325563"/>
          </a:xfrm>
        </p:spPr>
        <p:txBody>
          <a:bodyPr/>
          <a:lstStyle/>
          <a:p>
            <a:r>
              <a:rPr lang="en-US" dirty="0"/>
              <a:t>Balanced scorecard slide 7</a:t>
            </a:r>
          </a:p>
        </p:txBody>
      </p:sp>
      <p:sp>
        <p:nvSpPr>
          <p:cNvPr id="8" name="TextBox 7">
            <a:extLst>
              <a:ext uri="{FF2B5EF4-FFF2-40B4-BE49-F238E27FC236}">
                <a16:creationId xmlns:a16="http://schemas.microsoft.com/office/drawing/2014/main" id="{DF9D3213-5252-4302-9EE3-C9F7FCB450E4}"/>
              </a:ext>
            </a:extLst>
          </p:cNvPr>
          <p:cNvSpPr txBox="1"/>
          <p:nvPr/>
        </p:nvSpPr>
        <p:spPr>
          <a:xfrm>
            <a:off x="2044931" y="991985"/>
            <a:ext cx="2194560" cy="369332"/>
          </a:xfrm>
          <a:prstGeom prst="rect">
            <a:avLst/>
          </a:prstGeom>
          <a:noFill/>
        </p:spPr>
        <p:txBody>
          <a:bodyPr wrap="square" rtlCol="0">
            <a:spAutoFit/>
          </a:bodyPr>
          <a:lstStyle/>
          <a:p>
            <a:r>
              <a:rPr lang="en-US" dirty="0"/>
              <a:t>Accuracy = 0.65</a:t>
            </a:r>
          </a:p>
        </p:txBody>
      </p:sp>
      <p:pic>
        <p:nvPicPr>
          <p:cNvPr id="5" name="Picture 4">
            <a:extLst>
              <a:ext uri="{FF2B5EF4-FFF2-40B4-BE49-F238E27FC236}">
                <a16:creationId xmlns:a16="http://schemas.microsoft.com/office/drawing/2014/main" id="{B96A1A10-D77D-42AF-8C62-66540E7775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23557" y="1415935"/>
            <a:ext cx="6400800" cy="4572000"/>
          </a:xfrm>
          <a:prstGeom prst="rect">
            <a:avLst/>
          </a:prstGeom>
        </p:spPr>
      </p:pic>
    </p:spTree>
    <p:extLst>
      <p:ext uri="{BB962C8B-B14F-4D97-AF65-F5344CB8AC3E}">
        <p14:creationId xmlns:p14="http://schemas.microsoft.com/office/powerpoint/2010/main" val="3257305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8</a:t>
            </a:fld>
            <a:endParaRPr lang="en-US" dirty="0"/>
          </a:p>
        </p:txBody>
      </p:sp>
      <p:sp>
        <p:nvSpPr>
          <p:cNvPr id="8" name="Title 7" hidden="1">
            <a:extLst>
              <a:ext uri="{FF2B5EF4-FFF2-40B4-BE49-F238E27FC236}">
                <a16:creationId xmlns:a16="http://schemas.microsoft.com/office/drawing/2014/main" id="{B3BD514C-5618-4AB2-94AF-5ED97FCD465C}"/>
              </a:ext>
            </a:extLst>
          </p:cNvPr>
          <p:cNvSpPr>
            <a:spLocks noGrp="1"/>
          </p:cNvSpPr>
          <p:nvPr>
            <p:ph type="title" idx="4294967295"/>
          </p:nvPr>
        </p:nvSpPr>
        <p:spPr>
          <a:xfrm>
            <a:off x="0" y="365125"/>
            <a:ext cx="10515600" cy="1325563"/>
          </a:xfrm>
        </p:spPr>
        <p:txBody>
          <a:bodyPr/>
          <a:lstStyle/>
          <a:p>
            <a:r>
              <a:rPr lang="en-US" dirty="0"/>
              <a:t>Balanced scorecard slide 9</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3" y="233689"/>
            <a:ext cx="9264193" cy="492443"/>
          </a:xfrm>
          <a:prstGeom prst="rect">
            <a:avLst/>
          </a:prstGeom>
          <a:noFill/>
        </p:spPr>
        <p:txBody>
          <a:bodyPr wrap="square" lIns="0" tIns="0" rIns="0" bIns="0" rtlCol="0" anchor="ctr">
            <a:spAutoFit/>
          </a:bodyPr>
          <a:lstStyle/>
          <a:p>
            <a:pPr algn="ctr"/>
            <a:r>
              <a:rPr lang="en-US" sz="3200" b="1" dirty="0">
                <a:latin typeface="+mj-lt"/>
              </a:rPr>
              <a:t>WHAT’S TO COME IN THE FUTURE?</a:t>
            </a:r>
            <a:endParaRPr lang="en-US" sz="3600" dirty="0">
              <a:latin typeface="+mj-lt"/>
            </a:endParaRPr>
          </a:p>
        </p:txBody>
      </p:sp>
      <p:grpSp>
        <p:nvGrpSpPr>
          <p:cNvPr id="178" name="Group 177" descr="This image is an icon of a truck. ">
            <a:extLst>
              <a:ext uri="{FF2B5EF4-FFF2-40B4-BE49-F238E27FC236}">
                <a16:creationId xmlns:a16="http://schemas.microsoft.com/office/drawing/2014/main" id="{08905B85-E6BE-44CA-B230-B498D7457F46}"/>
              </a:ext>
            </a:extLst>
          </p:cNvPr>
          <p:cNvGrpSpPr/>
          <p:nvPr/>
        </p:nvGrpSpPr>
        <p:grpSpPr>
          <a:xfrm>
            <a:off x="5653034" y="2505225"/>
            <a:ext cx="215881" cy="187256"/>
            <a:chOff x="2598738" y="2530475"/>
            <a:chExt cx="287338" cy="249238"/>
          </a:xfrm>
          <a:solidFill>
            <a:schemeClr val="bg1"/>
          </a:solidFill>
        </p:grpSpPr>
        <p:sp>
          <p:nvSpPr>
            <p:cNvPr id="179" name="Freeform 527">
              <a:extLst>
                <a:ext uri="{FF2B5EF4-FFF2-40B4-BE49-F238E27FC236}">
                  <a16:creationId xmlns:a16="http://schemas.microsoft.com/office/drawing/2014/main" id="{9D5D291A-EE04-4BBB-A753-B9585AC75E54}"/>
                </a:ext>
              </a:extLst>
            </p:cNvPr>
            <p:cNvSpPr>
              <a:spLocks/>
            </p:cNvSpPr>
            <p:nvPr/>
          </p:nvSpPr>
          <p:spPr bwMode="auto">
            <a:xfrm>
              <a:off x="2655888" y="2625725"/>
              <a:ext cx="123825" cy="134938"/>
            </a:xfrm>
            <a:custGeom>
              <a:avLst/>
              <a:gdLst>
                <a:gd name="T0" fmla="*/ 187 w 391"/>
                <a:gd name="T1" fmla="*/ 0 h 421"/>
                <a:gd name="T2" fmla="*/ 172 w 391"/>
                <a:gd name="T3" fmla="*/ 19 h 421"/>
                <a:gd name="T4" fmla="*/ 155 w 391"/>
                <a:gd name="T5" fmla="*/ 36 h 421"/>
                <a:gd name="T6" fmla="*/ 135 w 391"/>
                <a:gd name="T7" fmla="*/ 52 h 421"/>
                <a:gd name="T8" fmla="*/ 113 w 391"/>
                <a:gd name="T9" fmla="*/ 65 h 421"/>
                <a:gd name="T10" fmla="*/ 91 w 391"/>
                <a:gd name="T11" fmla="*/ 76 h 421"/>
                <a:gd name="T12" fmla="*/ 67 w 391"/>
                <a:gd name="T13" fmla="*/ 83 h 421"/>
                <a:gd name="T14" fmla="*/ 41 w 391"/>
                <a:gd name="T15" fmla="*/ 89 h 421"/>
                <a:gd name="T16" fmla="*/ 15 w 391"/>
                <a:gd name="T17" fmla="*/ 90 h 421"/>
                <a:gd name="T18" fmla="*/ 0 w 391"/>
                <a:gd name="T19" fmla="*/ 89 h 421"/>
                <a:gd name="T20" fmla="*/ 1 w 391"/>
                <a:gd name="T21" fmla="*/ 410 h 421"/>
                <a:gd name="T22" fmla="*/ 3 w 391"/>
                <a:gd name="T23" fmla="*/ 415 h 421"/>
                <a:gd name="T24" fmla="*/ 6 w 391"/>
                <a:gd name="T25" fmla="*/ 418 h 421"/>
                <a:gd name="T26" fmla="*/ 11 w 391"/>
                <a:gd name="T27" fmla="*/ 421 h 421"/>
                <a:gd name="T28" fmla="*/ 77 w 391"/>
                <a:gd name="T29" fmla="*/ 421 h 421"/>
                <a:gd name="T30" fmla="*/ 75 w 391"/>
                <a:gd name="T31" fmla="*/ 406 h 421"/>
                <a:gd name="T32" fmla="*/ 77 w 391"/>
                <a:gd name="T33" fmla="*/ 385 h 421"/>
                <a:gd name="T34" fmla="*/ 83 w 391"/>
                <a:gd name="T35" fmla="*/ 366 h 421"/>
                <a:gd name="T36" fmla="*/ 93 w 391"/>
                <a:gd name="T37" fmla="*/ 347 h 421"/>
                <a:gd name="T38" fmla="*/ 106 w 391"/>
                <a:gd name="T39" fmla="*/ 331 h 421"/>
                <a:gd name="T40" fmla="*/ 122 w 391"/>
                <a:gd name="T41" fmla="*/ 318 h 421"/>
                <a:gd name="T42" fmla="*/ 139 w 391"/>
                <a:gd name="T43" fmla="*/ 309 h 421"/>
                <a:gd name="T44" fmla="*/ 159 w 391"/>
                <a:gd name="T45" fmla="*/ 303 h 421"/>
                <a:gd name="T46" fmla="*/ 181 w 391"/>
                <a:gd name="T47" fmla="*/ 301 h 421"/>
                <a:gd name="T48" fmla="*/ 201 w 391"/>
                <a:gd name="T49" fmla="*/ 303 h 421"/>
                <a:gd name="T50" fmla="*/ 222 w 391"/>
                <a:gd name="T51" fmla="*/ 309 h 421"/>
                <a:gd name="T52" fmla="*/ 240 w 391"/>
                <a:gd name="T53" fmla="*/ 318 h 421"/>
                <a:gd name="T54" fmla="*/ 255 w 391"/>
                <a:gd name="T55" fmla="*/ 331 h 421"/>
                <a:gd name="T56" fmla="*/ 268 w 391"/>
                <a:gd name="T57" fmla="*/ 347 h 421"/>
                <a:gd name="T58" fmla="*/ 277 w 391"/>
                <a:gd name="T59" fmla="*/ 366 h 421"/>
                <a:gd name="T60" fmla="*/ 284 w 391"/>
                <a:gd name="T61" fmla="*/ 385 h 421"/>
                <a:gd name="T62" fmla="*/ 286 w 391"/>
                <a:gd name="T63" fmla="*/ 406 h 421"/>
                <a:gd name="T64" fmla="*/ 285 w 391"/>
                <a:gd name="T65" fmla="*/ 421 h 421"/>
                <a:gd name="T66" fmla="*/ 379 w 391"/>
                <a:gd name="T67" fmla="*/ 420 h 421"/>
                <a:gd name="T68" fmla="*/ 385 w 391"/>
                <a:gd name="T69" fmla="*/ 418 h 421"/>
                <a:gd name="T70" fmla="*/ 389 w 391"/>
                <a:gd name="T71" fmla="*/ 415 h 421"/>
                <a:gd name="T72" fmla="*/ 391 w 391"/>
                <a:gd name="T73" fmla="*/ 410 h 421"/>
                <a:gd name="T74" fmla="*/ 391 w 391"/>
                <a:gd name="T75" fmla="*/ 15 h 421"/>
                <a:gd name="T76" fmla="*/ 390 w 391"/>
                <a:gd name="T77" fmla="*/ 8 h 421"/>
                <a:gd name="T78" fmla="*/ 387 w 391"/>
                <a:gd name="T79" fmla="*/ 4 h 421"/>
                <a:gd name="T80" fmla="*/ 382 w 391"/>
                <a:gd name="T81" fmla="*/ 1 h 421"/>
                <a:gd name="T82" fmla="*/ 376 w 391"/>
                <a:gd name="T83" fmla="*/ 0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1" h="421">
                  <a:moveTo>
                    <a:pt x="376" y="0"/>
                  </a:moveTo>
                  <a:lnTo>
                    <a:pt x="187" y="0"/>
                  </a:lnTo>
                  <a:lnTo>
                    <a:pt x="180" y="9"/>
                  </a:lnTo>
                  <a:lnTo>
                    <a:pt x="172" y="19"/>
                  </a:lnTo>
                  <a:lnTo>
                    <a:pt x="164" y="28"/>
                  </a:lnTo>
                  <a:lnTo>
                    <a:pt x="155" y="36"/>
                  </a:lnTo>
                  <a:lnTo>
                    <a:pt x="145" y="45"/>
                  </a:lnTo>
                  <a:lnTo>
                    <a:pt x="135" y="52"/>
                  </a:lnTo>
                  <a:lnTo>
                    <a:pt x="125" y="59"/>
                  </a:lnTo>
                  <a:lnTo>
                    <a:pt x="113" y="65"/>
                  </a:lnTo>
                  <a:lnTo>
                    <a:pt x="103" y="71"/>
                  </a:lnTo>
                  <a:lnTo>
                    <a:pt x="91" y="76"/>
                  </a:lnTo>
                  <a:lnTo>
                    <a:pt x="79" y="80"/>
                  </a:lnTo>
                  <a:lnTo>
                    <a:pt x="67" y="83"/>
                  </a:lnTo>
                  <a:lnTo>
                    <a:pt x="54" y="87"/>
                  </a:lnTo>
                  <a:lnTo>
                    <a:pt x="41" y="89"/>
                  </a:lnTo>
                  <a:lnTo>
                    <a:pt x="29" y="90"/>
                  </a:lnTo>
                  <a:lnTo>
                    <a:pt x="15" y="90"/>
                  </a:lnTo>
                  <a:lnTo>
                    <a:pt x="7" y="90"/>
                  </a:lnTo>
                  <a:lnTo>
                    <a:pt x="0" y="89"/>
                  </a:lnTo>
                  <a:lnTo>
                    <a:pt x="0" y="406"/>
                  </a:lnTo>
                  <a:lnTo>
                    <a:pt x="1" y="410"/>
                  </a:lnTo>
                  <a:lnTo>
                    <a:pt x="1" y="412"/>
                  </a:lnTo>
                  <a:lnTo>
                    <a:pt x="3" y="415"/>
                  </a:lnTo>
                  <a:lnTo>
                    <a:pt x="4" y="417"/>
                  </a:lnTo>
                  <a:lnTo>
                    <a:pt x="6" y="418"/>
                  </a:lnTo>
                  <a:lnTo>
                    <a:pt x="9" y="420"/>
                  </a:lnTo>
                  <a:lnTo>
                    <a:pt x="11" y="421"/>
                  </a:lnTo>
                  <a:lnTo>
                    <a:pt x="15" y="421"/>
                  </a:lnTo>
                  <a:lnTo>
                    <a:pt x="77" y="421"/>
                  </a:lnTo>
                  <a:lnTo>
                    <a:pt x="76" y="414"/>
                  </a:lnTo>
                  <a:lnTo>
                    <a:pt x="75" y="406"/>
                  </a:lnTo>
                  <a:lnTo>
                    <a:pt x="76" y="396"/>
                  </a:lnTo>
                  <a:lnTo>
                    <a:pt x="77" y="385"/>
                  </a:lnTo>
                  <a:lnTo>
                    <a:pt x="80" y="375"/>
                  </a:lnTo>
                  <a:lnTo>
                    <a:pt x="83" y="366"/>
                  </a:lnTo>
                  <a:lnTo>
                    <a:pt x="88" y="356"/>
                  </a:lnTo>
                  <a:lnTo>
                    <a:pt x="93" y="347"/>
                  </a:lnTo>
                  <a:lnTo>
                    <a:pt x="99" y="339"/>
                  </a:lnTo>
                  <a:lnTo>
                    <a:pt x="106" y="331"/>
                  </a:lnTo>
                  <a:lnTo>
                    <a:pt x="113" y="325"/>
                  </a:lnTo>
                  <a:lnTo>
                    <a:pt x="122" y="318"/>
                  </a:lnTo>
                  <a:lnTo>
                    <a:pt x="130" y="313"/>
                  </a:lnTo>
                  <a:lnTo>
                    <a:pt x="139" y="309"/>
                  </a:lnTo>
                  <a:lnTo>
                    <a:pt x="150" y="305"/>
                  </a:lnTo>
                  <a:lnTo>
                    <a:pt x="159" y="303"/>
                  </a:lnTo>
                  <a:lnTo>
                    <a:pt x="170" y="301"/>
                  </a:lnTo>
                  <a:lnTo>
                    <a:pt x="181" y="301"/>
                  </a:lnTo>
                  <a:lnTo>
                    <a:pt x="192" y="301"/>
                  </a:lnTo>
                  <a:lnTo>
                    <a:pt x="201" y="303"/>
                  </a:lnTo>
                  <a:lnTo>
                    <a:pt x="212" y="305"/>
                  </a:lnTo>
                  <a:lnTo>
                    <a:pt x="222" y="309"/>
                  </a:lnTo>
                  <a:lnTo>
                    <a:pt x="230" y="313"/>
                  </a:lnTo>
                  <a:lnTo>
                    <a:pt x="240" y="318"/>
                  </a:lnTo>
                  <a:lnTo>
                    <a:pt x="247" y="325"/>
                  </a:lnTo>
                  <a:lnTo>
                    <a:pt x="255" y="331"/>
                  </a:lnTo>
                  <a:lnTo>
                    <a:pt x="261" y="339"/>
                  </a:lnTo>
                  <a:lnTo>
                    <a:pt x="268" y="347"/>
                  </a:lnTo>
                  <a:lnTo>
                    <a:pt x="273" y="356"/>
                  </a:lnTo>
                  <a:lnTo>
                    <a:pt x="277" y="366"/>
                  </a:lnTo>
                  <a:lnTo>
                    <a:pt x="282" y="375"/>
                  </a:lnTo>
                  <a:lnTo>
                    <a:pt x="284" y="385"/>
                  </a:lnTo>
                  <a:lnTo>
                    <a:pt x="285" y="396"/>
                  </a:lnTo>
                  <a:lnTo>
                    <a:pt x="286" y="406"/>
                  </a:lnTo>
                  <a:lnTo>
                    <a:pt x="286" y="414"/>
                  </a:lnTo>
                  <a:lnTo>
                    <a:pt x="285" y="421"/>
                  </a:lnTo>
                  <a:lnTo>
                    <a:pt x="376" y="421"/>
                  </a:lnTo>
                  <a:lnTo>
                    <a:pt x="379" y="420"/>
                  </a:lnTo>
                  <a:lnTo>
                    <a:pt x="382" y="420"/>
                  </a:lnTo>
                  <a:lnTo>
                    <a:pt x="385" y="418"/>
                  </a:lnTo>
                  <a:lnTo>
                    <a:pt x="387" y="417"/>
                  </a:lnTo>
                  <a:lnTo>
                    <a:pt x="389" y="415"/>
                  </a:lnTo>
                  <a:lnTo>
                    <a:pt x="390" y="412"/>
                  </a:lnTo>
                  <a:lnTo>
                    <a:pt x="391" y="410"/>
                  </a:lnTo>
                  <a:lnTo>
                    <a:pt x="391" y="406"/>
                  </a:lnTo>
                  <a:lnTo>
                    <a:pt x="391" y="15"/>
                  </a:lnTo>
                  <a:lnTo>
                    <a:pt x="391" y="12"/>
                  </a:lnTo>
                  <a:lnTo>
                    <a:pt x="390" y="8"/>
                  </a:lnTo>
                  <a:lnTo>
                    <a:pt x="389" y="6"/>
                  </a:lnTo>
                  <a:lnTo>
                    <a:pt x="387" y="4"/>
                  </a:lnTo>
                  <a:lnTo>
                    <a:pt x="385" y="2"/>
                  </a:lnTo>
                  <a:lnTo>
                    <a:pt x="382" y="1"/>
                  </a:lnTo>
                  <a:lnTo>
                    <a:pt x="379" y="0"/>
                  </a:lnTo>
                  <a:lnTo>
                    <a:pt x="376" y="0"/>
                  </a:lnTo>
                  <a:lnTo>
                    <a:pt x="3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0" name="Freeform 528">
              <a:extLst>
                <a:ext uri="{FF2B5EF4-FFF2-40B4-BE49-F238E27FC236}">
                  <a16:creationId xmlns:a16="http://schemas.microsoft.com/office/drawing/2014/main" id="{EB2747B3-FD70-4CD7-AD46-B5E325FB041A}"/>
                </a:ext>
              </a:extLst>
            </p:cNvPr>
            <p:cNvSpPr>
              <a:spLocks/>
            </p:cNvSpPr>
            <p:nvPr/>
          </p:nvSpPr>
          <p:spPr bwMode="auto">
            <a:xfrm>
              <a:off x="2598738" y="2692400"/>
              <a:ext cx="47625" cy="9525"/>
            </a:xfrm>
            <a:custGeom>
              <a:avLst/>
              <a:gdLst>
                <a:gd name="T0" fmla="*/ 136 w 151"/>
                <a:gd name="T1" fmla="*/ 0 h 30"/>
                <a:gd name="T2" fmla="*/ 15 w 151"/>
                <a:gd name="T3" fmla="*/ 0 h 30"/>
                <a:gd name="T4" fmla="*/ 12 w 151"/>
                <a:gd name="T5" fmla="*/ 1 h 30"/>
                <a:gd name="T6" fmla="*/ 9 w 151"/>
                <a:gd name="T7" fmla="*/ 1 h 30"/>
                <a:gd name="T8" fmla="*/ 7 w 151"/>
                <a:gd name="T9" fmla="*/ 3 h 30"/>
                <a:gd name="T10" fmla="*/ 5 w 151"/>
                <a:gd name="T11" fmla="*/ 4 h 30"/>
                <a:gd name="T12" fmla="*/ 3 w 151"/>
                <a:gd name="T13" fmla="*/ 6 h 30"/>
                <a:gd name="T14" fmla="*/ 2 w 151"/>
                <a:gd name="T15" fmla="*/ 10 h 30"/>
                <a:gd name="T16" fmla="*/ 0 w 151"/>
                <a:gd name="T17" fmla="*/ 13 h 30"/>
                <a:gd name="T18" fmla="*/ 0 w 151"/>
                <a:gd name="T19" fmla="*/ 15 h 30"/>
                <a:gd name="T20" fmla="*/ 0 w 151"/>
                <a:gd name="T21" fmla="*/ 18 h 30"/>
                <a:gd name="T22" fmla="*/ 2 w 151"/>
                <a:gd name="T23" fmla="*/ 21 h 30"/>
                <a:gd name="T24" fmla="*/ 3 w 151"/>
                <a:gd name="T25" fmla="*/ 24 h 30"/>
                <a:gd name="T26" fmla="*/ 5 w 151"/>
                <a:gd name="T27" fmla="*/ 26 h 30"/>
                <a:gd name="T28" fmla="*/ 7 w 151"/>
                <a:gd name="T29" fmla="*/ 28 h 30"/>
                <a:gd name="T30" fmla="*/ 9 w 151"/>
                <a:gd name="T31" fmla="*/ 29 h 30"/>
                <a:gd name="T32" fmla="*/ 12 w 151"/>
                <a:gd name="T33" fmla="*/ 30 h 30"/>
                <a:gd name="T34" fmla="*/ 15 w 151"/>
                <a:gd name="T35" fmla="*/ 30 h 30"/>
                <a:gd name="T36" fmla="*/ 136 w 151"/>
                <a:gd name="T37" fmla="*/ 30 h 30"/>
                <a:gd name="T38" fmla="*/ 139 w 151"/>
                <a:gd name="T39" fmla="*/ 30 h 30"/>
                <a:gd name="T40" fmla="*/ 142 w 151"/>
                <a:gd name="T41" fmla="*/ 29 h 30"/>
                <a:gd name="T42" fmla="*/ 144 w 151"/>
                <a:gd name="T43" fmla="*/ 28 h 30"/>
                <a:gd name="T44" fmla="*/ 146 w 151"/>
                <a:gd name="T45" fmla="*/ 26 h 30"/>
                <a:gd name="T46" fmla="*/ 148 w 151"/>
                <a:gd name="T47" fmla="*/ 24 h 30"/>
                <a:gd name="T48" fmla="*/ 150 w 151"/>
                <a:gd name="T49" fmla="*/ 21 h 30"/>
                <a:gd name="T50" fmla="*/ 151 w 151"/>
                <a:gd name="T51" fmla="*/ 18 h 30"/>
                <a:gd name="T52" fmla="*/ 151 w 151"/>
                <a:gd name="T53" fmla="*/ 15 h 30"/>
                <a:gd name="T54" fmla="*/ 151 w 151"/>
                <a:gd name="T55" fmla="*/ 13 h 30"/>
                <a:gd name="T56" fmla="*/ 150 w 151"/>
                <a:gd name="T57" fmla="*/ 10 h 30"/>
                <a:gd name="T58" fmla="*/ 148 w 151"/>
                <a:gd name="T59" fmla="*/ 8 h 30"/>
                <a:gd name="T60" fmla="*/ 146 w 151"/>
                <a:gd name="T61" fmla="*/ 4 h 30"/>
                <a:gd name="T62" fmla="*/ 144 w 151"/>
                <a:gd name="T63" fmla="*/ 3 h 30"/>
                <a:gd name="T64" fmla="*/ 142 w 151"/>
                <a:gd name="T65" fmla="*/ 1 h 30"/>
                <a:gd name="T66" fmla="*/ 139 w 151"/>
                <a:gd name="T67" fmla="*/ 1 h 30"/>
                <a:gd name="T68" fmla="*/ 136 w 151"/>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30">
                  <a:moveTo>
                    <a:pt x="136" y="0"/>
                  </a:moveTo>
                  <a:lnTo>
                    <a:pt x="15" y="0"/>
                  </a:lnTo>
                  <a:lnTo>
                    <a:pt x="12" y="1"/>
                  </a:lnTo>
                  <a:lnTo>
                    <a:pt x="9" y="1"/>
                  </a:lnTo>
                  <a:lnTo>
                    <a:pt x="7" y="3"/>
                  </a:lnTo>
                  <a:lnTo>
                    <a:pt x="5" y="4"/>
                  </a:lnTo>
                  <a:lnTo>
                    <a:pt x="3" y="6"/>
                  </a:lnTo>
                  <a:lnTo>
                    <a:pt x="2" y="10"/>
                  </a:lnTo>
                  <a:lnTo>
                    <a:pt x="0" y="13"/>
                  </a:lnTo>
                  <a:lnTo>
                    <a:pt x="0" y="15"/>
                  </a:lnTo>
                  <a:lnTo>
                    <a:pt x="0" y="18"/>
                  </a:lnTo>
                  <a:lnTo>
                    <a:pt x="2" y="21"/>
                  </a:lnTo>
                  <a:lnTo>
                    <a:pt x="3" y="24"/>
                  </a:lnTo>
                  <a:lnTo>
                    <a:pt x="5" y="26"/>
                  </a:lnTo>
                  <a:lnTo>
                    <a:pt x="7" y="28"/>
                  </a:lnTo>
                  <a:lnTo>
                    <a:pt x="9" y="29"/>
                  </a:lnTo>
                  <a:lnTo>
                    <a:pt x="12" y="30"/>
                  </a:lnTo>
                  <a:lnTo>
                    <a:pt x="15" y="30"/>
                  </a:lnTo>
                  <a:lnTo>
                    <a:pt x="136" y="30"/>
                  </a:lnTo>
                  <a:lnTo>
                    <a:pt x="139" y="30"/>
                  </a:lnTo>
                  <a:lnTo>
                    <a:pt x="142" y="29"/>
                  </a:lnTo>
                  <a:lnTo>
                    <a:pt x="144" y="28"/>
                  </a:lnTo>
                  <a:lnTo>
                    <a:pt x="146" y="26"/>
                  </a:lnTo>
                  <a:lnTo>
                    <a:pt x="148" y="24"/>
                  </a:lnTo>
                  <a:lnTo>
                    <a:pt x="150" y="21"/>
                  </a:lnTo>
                  <a:lnTo>
                    <a:pt x="151" y="18"/>
                  </a:lnTo>
                  <a:lnTo>
                    <a:pt x="151" y="15"/>
                  </a:lnTo>
                  <a:lnTo>
                    <a:pt x="151" y="13"/>
                  </a:lnTo>
                  <a:lnTo>
                    <a:pt x="150" y="10"/>
                  </a:lnTo>
                  <a:lnTo>
                    <a:pt x="148" y="8"/>
                  </a:lnTo>
                  <a:lnTo>
                    <a:pt x="146" y="4"/>
                  </a:lnTo>
                  <a:lnTo>
                    <a:pt x="144" y="3"/>
                  </a:lnTo>
                  <a:lnTo>
                    <a:pt x="142" y="1"/>
                  </a:lnTo>
                  <a:lnTo>
                    <a:pt x="139" y="1"/>
                  </a:lnTo>
                  <a:lnTo>
                    <a:pt x="13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1" name="Freeform 529">
              <a:extLst>
                <a:ext uri="{FF2B5EF4-FFF2-40B4-BE49-F238E27FC236}">
                  <a16:creationId xmlns:a16="http://schemas.microsoft.com/office/drawing/2014/main" id="{F64736AE-FBBC-434D-9228-01D50D433E56}"/>
                </a:ext>
              </a:extLst>
            </p:cNvPr>
            <p:cNvSpPr>
              <a:spLocks/>
            </p:cNvSpPr>
            <p:nvPr/>
          </p:nvSpPr>
          <p:spPr bwMode="auto">
            <a:xfrm>
              <a:off x="2617788" y="2711450"/>
              <a:ext cx="28575" cy="11113"/>
            </a:xfrm>
            <a:custGeom>
              <a:avLst/>
              <a:gdLst>
                <a:gd name="T0" fmla="*/ 76 w 91"/>
                <a:gd name="T1" fmla="*/ 0 h 31"/>
                <a:gd name="T2" fmla="*/ 16 w 91"/>
                <a:gd name="T3" fmla="*/ 0 h 31"/>
                <a:gd name="T4" fmla="*/ 12 w 91"/>
                <a:gd name="T5" fmla="*/ 1 h 31"/>
                <a:gd name="T6" fmla="*/ 10 w 91"/>
                <a:gd name="T7" fmla="*/ 1 h 31"/>
                <a:gd name="T8" fmla="*/ 7 w 91"/>
                <a:gd name="T9" fmla="*/ 3 h 31"/>
                <a:gd name="T10" fmla="*/ 5 w 91"/>
                <a:gd name="T11" fmla="*/ 5 h 31"/>
                <a:gd name="T12" fmla="*/ 3 w 91"/>
                <a:gd name="T13" fmla="*/ 8 h 31"/>
                <a:gd name="T14" fmla="*/ 2 w 91"/>
                <a:gd name="T15" fmla="*/ 10 h 31"/>
                <a:gd name="T16" fmla="*/ 0 w 91"/>
                <a:gd name="T17" fmla="*/ 13 h 31"/>
                <a:gd name="T18" fmla="*/ 0 w 91"/>
                <a:gd name="T19" fmla="*/ 15 h 31"/>
                <a:gd name="T20" fmla="*/ 0 w 91"/>
                <a:gd name="T21" fmla="*/ 18 h 31"/>
                <a:gd name="T22" fmla="*/ 2 w 91"/>
                <a:gd name="T23" fmla="*/ 22 h 31"/>
                <a:gd name="T24" fmla="*/ 3 w 91"/>
                <a:gd name="T25" fmla="*/ 24 h 31"/>
                <a:gd name="T26" fmla="*/ 5 w 91"/>
                <a:gd name="T27" fmla="*/ 26 h 31"/>
                <a:gd name="T28" fmla="*/ 7 w 91"/>
                <a:gd name="T29" fmla="*/ 28 h 31"/>
                <a:gd name="T30" fmla="*/ 10 w 91"/>
                <a:gd name="T31" fmla="*/ 29 h 31"/>
                <a:gd name="T32" fmla="*/ 12 w 91"/>
                <a:gd name="T33" fmla="*/ 30 h 31"/>
                <a:gd name="T34" fmla="*/ 16 w 91"/>
                <a:gd name="T35" fmla="*/ 31 h 31"/>
                <a:gd name="T36" fmla="*/ 76 w 91"/>
                <a:gd name="T37" fmla="*/ 31 h 31"/>
                <a:gd name="T38" fmla="*/ 79 w 91"/>
                <a:gd name="T39" fmla="*/ 30 h 31"/>
                <a:gd name="T40" fmla="*/ 82 w 91"/>
                <a:gd name="T41" fmla="*/ 29 h 31"/>
                <a:gd name="T42" fmla="*/ 84 w 91"/>
                <a:gd name="T43" fmla="*/ 28 h 31"/>
                <a:gd name="T44" fmla="*/ 86 w 91"/>
                <a:gd name="T45" fmla="*/ 26 h 31"/>
                <a:gd name="T46" fmla="*/ 88 w 91"/>
                <a:gd name="T47" fmla="*/ 24 h 31"/>
                <a:gd name="T48" fmla="*/ 90 w 91"/>
                <a:gd name="T49" fmla="*/ 22 h 31"/>
                <a:gd name="T50" fmla="*/ 91 w 91"/>
                <a:gd name="T51" fmla="*/ 18 h 31"/>
                <a:gd name="T52" fmla="*/ 91 w 91"/>
                <a:gd name="T53" fmla="*/ 15 h 31"/>
                <a:gd name="T54" fmla="*/ 91 w 91"/>
                <a:gd name="T55" fmla="*/ 13 h 31"/>
                <a:gd name="T56" fmla="*/ 90 w 91"/>
                <a:gd name="T57" fmla="*/ 10 h 31"/>
                <a:gd name="T58" fmla="*/ 88 w 91"/>
                <a:gd name="T59" fmla="*/ 8 h 31"/>
                <a:gd name="T60" fmla="*/ 86 w 91"/>
                <a:gd name="T61" fmla="*/ 5 h 31"/>
                <a:gd name="T62" fmla="*/ 84 w 91"/>
                <a:gd name="T63" fmla="*/ 3 h 31"/>
                <a:gd name="T64" fmla="*/ 82 w 91"/>
                <a:gd name="T65" fmla="*/ 2 h 31"/>
                <a:gd name="T66" fmla="*/ 79 w 91"/>
                <a:gd name="T67" fmla="*/ 1 h 31"/>
                <a:gd name="T68" fmla="*/ 76 w 91"/>
                <a:gd name="T69" fmla="*/ 0 h 31"/>
                <a:gd name="T70" fmla="*/ 76 w 91"/>
                <a:gd name="T7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1" h="31">
                  <a:moveTo>
                    <a:pt x="76" y="0"/>
                  </a:moveTo>
                  <a:lnTo>
                    <a:pt x="16" y="0"/>
                  </a:lnTo>
                  <a:lnTo>
                    <a:pt x="12" y="1"/>
                  </a:lnTo>
                  <a:lnTo>
                    <a:pt x="10" y="1"/>
                  </a:lnTo>
                  <a:lnTo>
                    <a:pt x="7" y="3"/>
                  </a:lnTo>
                  <a:lnTo>
                    <a:pt x="5" y="5"/>
                  </a:lnTo>
                  <a:lnTo>
                    <a:pt x="3" y="8"/>
                  </a:lnTo>
                  <a:lnTo>
                    <a:pt x="2" y="10"/>
                  </a:lnTo>
                  <a:lnTo>
                    <a:pt x="0" y="13"/>
                  </a:lnTo>
                  <a:lnTo>
                    <a:pt x="0" y="15"/>
                  </a:lnTo>
                  <a:lnTo>
                    <a:pt x="0" y="18"/>
                  </a:lnTo>
                  <a:lnTo>
                    <a:pt x="2" y="22"/>
                  </a:lnTo>
                  <a:lnTo>
                    <a:pt x="3" y="24"/>
                  </a:lnTo>
                  <a:lnTo>
                    <a:pt x="5" y="26"/>
                  </a:lnTo>
                  <a:lnTo>
                    <a:pt x="7" y="28"/>
                  </a:lnTo>
                  <a:lnTo>
                    <a:pt x="10" y="29"/>
                  </a:lnTo>
                  <a:lnTo>
                    <a:pt x="12" y="30"/>
                  </a:lnTo>
                  <a:lnTo>
                    <a:pt x="16" y="31"/>
                  </a:lnTo>
                  <a:lnTo>
                    <a:pt x="76" y="31"/>
                  </a:lnTo>
                  <a:lnTo>
                    <a:pt x="79" y="30"/>
                  </a:lnTo>
                  <a:lnTo>
                    <a:pt x="82" y="29"/>
                  </a:lnTo>
                  <a:lnTo>
                    <a:pt x="84" y="28"/>
                  </a:lnTo>
                  <a:lnTo>
                    <a:pt x="86" y="26"/>
                  </a:lnTo>
                  <a:lnTo>
                    <a:pt x="88" y="24"/>
                  </a:lnTo>
                  <a:lnTo>
                    <a:pt x="90" y="22"/>
                  </a:lnTo>
                  <a:lnTo>
                    <a:pt x="91" y="18"/>
                  </a:lnTo>
                  <a:lnTo>
                    <a:pt x="91" y="15"/>
                  </a:lnTo>
                  <a:lnTo>
                    <a:pt x="91" y="13"/>
                  </a:lnTo>
                  <a:lnTo>
                    <a:pt x="90" y="10"/>
                  </a:lnTo>
                  <a:lnTo>
                    <a:pt x="88" y="8"/>
                  </a:lnTo>
                  <a:lnTo>
                    <a:pt x="86" y="5"/>
                  </a:lnTo>
                  <a:lnTo>
                    <a:pt x="84" y="3"/>
                  </a:lnTo>
                  <a:lnTo>
                    <a:pt x="82" y="2"/>
                  </a:lnTo>
                  <a:lnTo>
                    <a:pt x="79" y="1"/>
                  </a:lnTo>
                  <a:lnTo>
                    <a:pt x="76"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2" name="Freeform 530">
              <a:extLst>
                <a:ext uri="{FF2B5EF4-FFF2-40B4-BE49-F238E27FC236}">
                  <a16:creationId xmlns:a16="http://schemas.microsoft.com/office/drawing/2014/main" id="{654504E9-D8C6-406C-9420-7CA513645E9B}"/>
                </a:ext>
              </a:extLst>
            </p:cNvPr>
            <p:cNvSpPr>
              <a:spLocks/>
            </p:cNvSpPr>
            <p:nvPr/>
          </p:nvSpPr>
          <p:spPr bwMode="auto">
            <a:xfrm>
              <a:off x="2627313" y="2732088"/>
              <a:ext cx="19050" cy="9525"/>
            </a:xfrm>
            <a:custGeom>
              <a:avLst/>
              <a:gdLst>
                <a:gd name="T0" fmla="*/ 45 w 60"/>
                <a:gd name="T1" fmla="*/ 0 h 30"/>
                <a:gd name="T2" fmla="*/ 15 w 60"/>
                <a:gd name="T3" fmla="*/ 0 h 30"/>
                <a:gd name="T4" fmla="*/ 11 w 60"/>
                <a:gd name="T5" fmla="*/ 0 h 30"/>
                <a:gd name="T6" fmla="*/ 9 w 60"/>
                <a:gd name="T7" fmla="*/ 1 h 30"/>
                <a:gd name="T8" fmla="*/ 6 w 60"/>
                <a:gd name="T9" fmla="*/ 2 h 30"/>
                <a:gd name="T10" fmla="*/ 4 w 60"/>
                <a:gd name="T11" fmla="*/ 5 h 30"/>
                <a:gd name="T12" fmla="*/ 2 w 60"/>
                <a:gd name="T13" fmla="*/ 7 h 30"/>
                <a:gd name="T14" fmla="*/ 1 w 60"/>
                <a:gd name="T15" fmla="*/ 9 h 30"/>
                <a:gd name="T16" fmla="*/ 0 w 60"/>
                <a:gd name="T17" fmla="*/ 12 h 30"/>
                <a:gd name="T18" fmla="*/ 0 w 60"/>
                <a:gd name="T19" fmla="*/ 15 h 30"/>
                <a:gd name="T20" fmla="*/ 0 w 60"/>
                <a:gd name="T21" fmla="*/ 17 h 30"/>
                <a:gd name="T22" fmla="*/ 1 w 60"/>
                <a:gd name="T23" fmla="*/ 21 h 30"/>
                <a:gd name="T24" fmla="*/ 2 w 60"/>
                <a:gd name="T25" fmla="*/ 23 h 30"/>
                <a:gd name="T26" fmla="*/ 4 w 60"/>
                <a:gd name="T27" fmla="*/ 26 h 30"/>
                <a:gd name="T28" fmla="*/ 6 w 60"/>
                <a:gd name="T29" fmla="*/ 27 h 30"/>
                <a:gd name="T30" fmla="*/ 9 w 60"/>
                <a:gd name="T31" fmla="*/ 29 h 30"/>
                <a:gd name="T32" fmla="*/ 11 w 60"/>
                <a:gd name="T33" fmla="*/ 29 h 30"/>
                <a:gd name="T34" fmla="*/ 15 w 60"/>
                <a:gd name="T35" fmla="*/ 30 h 30"/>
                <a:gd name="T36" fmla="*/ 45 w 60"/>
                <a:gd name="T37" fmla="*/ 30 h 30"/>
                <a:gd name="T38" fmla="*/ 48 w 60"/>
                <a:gd name="T39" fmla="*/ 29 h 30"/>
                <a:gd name="T40" fmla="*/ 51 w 60"/>
                <a:gd name="T41" fmla="*/ 29 h 30"/>
                <a:gd name="T42" fmla="*/ 53 w 60"/>
                <a:gd name="T43" fmla="*/ 27 h 30"/>
                <a:gd name="T44" fmla="*/ 55 w 60"/>
                <a:gd name="T45" fmla="*/ 26 h 30"/>
                <a:gd name="T46" fmla="*/ 57 w 60"/>
                <a:gd name="T47" fmla="*/ 23 h 30"/>
                <a:gd name="T48" fmla="*/ 59 w 60"/>
                <a:gd name="T49" fmla="*/ 21 h 30"/>
                <a:gd name="T50" fmla="*/ 60 w 60"/>
                <a:gd name="T51" fmla="*/ 17 h 30"/>
                <a:gd name="T52" fmla="*/ 60 w 60"/>
                <a:gd name="T53" fmla="*/ 15 h 30"/>
                <a:gd name="T54" fmla="*/ 60 w 60"/>
                <a:gd name="T55" fmla="*/ 12 h 30"/>
                <a:gd name="T56" fmla="*/ 59 w 60"/>
                <a:gd name="T57" fmla="*/ 9 h 30"/>
                <a:gd name="T58" fmla="*/ 57 w 60"/>
                <a:gd name="T59" fmla="*/ 7 h 30"/>
                <a:gd name="T60" fmla="*/ 55 w 60"/>
                <a:gd name="T61" fmla="*/ 5 h 30"/>
                <a:gd name="T62" fmla="*/ 53 w 60"/>
                <a:gd name="T63" fmla="*/ 2 h 30"/>
                <a:gd name="T64" fmla="*/ 51 w 60"/>
                <a:gd name="T65" fmla="*/ 1 h 30"/>
                <a:gd name="T66" fmla="*/ 48 w 60"/>
                <a:gd name="T67" fmla="*/ 0 h 30"/>
                <a:gd name="T68" fmla="*/ 45 w 60"/>
                <a:gd name="T6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0" h="30">
                  <a:moveTo>
                    <a:pt x="45" y="0"/>
                  </a:moveTo>
                  <a:lnTo>
                    <a:pt x="15" y="0"/>
                  </a:lnTo>
                  <a:lnTo>
                    <a:pt x="11" y="0"/>
                  </a:lnTo>
                  <a:lnTo>
                    <a:pt x="9" y="1"/>
                  </a:lnTo>
                  <a:lnTo>
                    <a:pt x="6" y="2"/>
                  </a:lnTo>
                  <a:lnTo>
                    <a:pt x="4" y="5"/>
                  </a:lnTo>
                  <a:lnTo>
                    <a:pt x="2" y="7"/>
                  </a:lnTo>
                  <a:lnTo>
                    <a:pt x="1" y="9"/>
                  </a:lnTo>
                  <a:lnTo>
                    <a:pt x="0" y="12"/>
                  </a:lnTo>
                  <a:lnTo>
                    <a:pt x="0" y="15"/>
                  </a:lnTo>
                  <a:lnTo>
                    <a:pt x="0" y="17"/>
                  </a:lnTo>
                  <a:lnTo>
                    <a:pt x="1" y="21"/>
                  </a:lnTo>
                  <a:lnTo>
                    <a:pt x="2" y="23"/>
                  </a:lnTo>
                  <a:lnTo>
                    <a:pt x="4" y="26"/>
                  </a:lnTo>
                  <a:lnTo>
                    <a:pt x="6" y="27"/>
                  </a:lnTo>
                  <a:lnTo>
                    <a:pt x="9" y="29"/>
                  </a:lnTo>
                  <a:lnTo>
                    <a:pt x="11" y="29"/>
                  </a:lnTo>
                  <a:lnTo>
                    <a:pt x="15" y="30"/>
                  </a:lnTo>
                  <a:lnTo>
                    <a:pt x="45" y="30"/>
                  </a:lnTo>
                  <a:lnTo>
                    <a:pt x="48" y="29"/>
                  </a:lnTo>
                  <a:lnTo>
                    <a:pt x="51" y="29"/>
                  </a:lnTo>
                  <a:lnTo>
                    <a:pt x="53" y="27"/>
                  </a:lnTo>
                  <a:lnTo>
                    <a:pt x="55" y="26"/>
                  </a:lnTo>
                  <a:lnTo>
                    <a:pt x="57" y="23"/>
                  </a:lnTo>
                  <a:lnTo>
                    <a:pt x="59" y="21"/>
                  </a:lnTo>
                  <a:lnTo>
                    <a:pt x="60" y="17"/>
                  </a:lnTo>
                  <a:lnTo>
                    <a:pt x="60" y="15"/>
                  </a:lnTo>
                  <a:lnTo>
                    <a:pt x="60" y="12"/>
                  </a:lnTo>
                  <a:lnTo>
                    <a:pt x="59" y="9"/>
                  </a:lnTo>
                  <a:lnTo>
                    <a:pt x="57" y="7"/>
                  </a:lnTo>
                  <a:lnTo>
                    <a:pt x="55" y="5"/>
                  </a:lnTo>
                  <a:lnTo>
                    <a:pt x="53" y="2"/>
                  </a:lnTo>
                  <a:lnTo>
                    <a:pt x="51" y="1"/>
                  </a:lnTo>
                  <a:lnTo>
                    <a:pt x="48" y="0"/>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3" name="Freeform 531">
              <a:extLst>
                <a:ext uri="{FF2B5EF4-FFF2-40B4-BE49-F238E27FC236}">
                  <a16:creationId xmlns:a16="http://schemas.microsoft.com/office/drawing/2014/main" id="{772896F4-70A5-48C1-AAF4-08544CD8B288}"/>
                </a:ext>
              </a:extLst>
            </p:cNvPr>
            <p:cNvSpPr>
              <a:spLocks noEditPoints="1"/>
            </p:cNvSpPr>
            <p:nvPr/>
          </p:nvSpPr>
          <p:spPr bwMode="auto">
            <a:xfrm>
              <a:off x="2603500" y="2530475"/>
              <a:ext cx="114300" cy="114300"/>
            </a:xfrm>
            <a:custGeom>
              <a:avLst/>
              <a:gdLst>
                <a:gd name="T0" fmla="*/ 167 w 362"/>
                <a:gd name="T1" fmla="*/ 103 h 362"/>
                <a:gd name="T2" fmla="*/ 169 w 362"/>
                <a:gd name="T3" fmla="*/ 98 h 362"/>
                <a:gd name="T4" fmla="*/ 172 w 362"/>
                <a:gd name="T5" fmla="*/ 94 h 362"/>
                <a:gd name="T6" fmla="*/ 177 w 362"/>
                <a:gd name="T7" fmla="*/ 92 h 362"/>
                <a:gd name="T8" fmla="*/ 184 w 362"/>
                <a:gd name="T9" fmla="*/ 92 h 362"/>
                <a:gd name="T10" fmla="*/ 189 w 362"/>
                <a:gd name="T11" fmla="*/ 94 h 362"/>
                <a:gd name="T12" fmla="*/ 193 w 362"/>
                <a:gd name="T13" fmla="*/ 98 h 362"/>
                <a:gd name="T14" fmla="*/ 196 w 362"/>
                <a:gd name="T15" fmla="*/ 103 h 362"/>
                <a:gd name="T16" fmla="*/ 196 w 362"/>
                <a:gd name="T17" fmla="*/ 181 h 362"/>
                <a:gd name="T18" fmla="*/ 244 w 362"/>
                <a:gd name="T19" fmla="*/ 182 h 362"/>
                <a:gd name="T20" fmla="*/ 249 w 362"/>
                <a:gd name="T21" fmla="*/ 184 h 362"/>
                <a:gd name="T22" fmla="*/ 254 w 362"/>
                <a:gd name="T23" fmla="*/ 188 h 362"/>
                <a:gd name="T24" fmla="*/ 256 w 362"/>
                <a:gd name="T25" fmla="*/ 193 h 362"/>
                <a:gd name="T26" fmla="*/ 256 w 362"/>
                <a:gd name="T27" fmla="*/ 199 h 362"/>
                <a:gd name="T28" fmla="*/ 254 w 362"/>
                <a:gd name="T29" fmla="*/ 204 h 362"/>
                <a:gd name="T30" fmla="*/ 249 w 362"/>
                <a:gd name="T31" fmla="*/ 208 h 362"/>
                <a:gd name="T32" fmla="*/ 244 w 362"/>
                <a:gd name="T33" fmla="*/ 211 h 362"/>
                <a:gd name="T34" fmla="*/ 181 w 362"/>
                <a:gd name="T35" fmla="*/ 212 h 362"/>
                <a:gd name="T36" fmla="*/ 175 w 362"/>
                <a:gd name="T37" fmla="*/ 211 h 362"/>
                <a:gd name="T38" fmla="*/ 170 w 362"/>
                <a:gd name="T39" fmla="*/ 206 h 362"/>
                <a:gd name="T40" fmla="*/ 167 w 362"/>
                <a:gd name="T41" fmla="*/ 202 h 362"/>
                <a:gd name="T42" fmla="*/ 166 w 362"/>
                <a:gd name="T43" fmla="*/ 197 h 362"/>
                <a:gd name="T44" fmla="*/ 181 w 362"/>
                <a:gd name="T45" fmla="*/ 362 h 362"/>
                <a:gd name="T46" fmla="*/ 217 w 362"/>
                <a:gd name="T47" fmla="*/ 359 h 362"/>
                <a:gd name="T48" fmla="*/ 251 w 362"/>
                <a:gd name="T49" fmla="*/ 348 h 362"/>
                <a:gd name="T50" fmla="*/ 281 w 362"/>
                <a:gd name="T51" fmla="*/ 331 h 362"/>
                <a:gd name="T52" fmla="*/ 308 w 362"/>
                <a:gd name="T53" fmla="*/ 309 h 362"/>
                <a:gd name="T54" fmla="*/ 331 w 362"/>
                <a:gd name="T55" fmla="*/ 282 h 362"/>
                <a:gd name="T56" fmla="*/ 347 w 362"/>
                <a:gd name="T57" fmla="*/ 251 h 362"/>
                <a:gd name="T58" fmla="*/ 358 w 362"/>
                <a:gd name="T59" fmla="*/ 217 h 362"/>
                <a:gd name="T60" fmla="*/ 362 w 362"/>
                <a:gd name="T61" fmla="*/ 182 h 362"/>
                <a:gd name="T62" fmla="*/ 358 w 362"/>
                <a:gd name="T63" fmla="*/ 145 h 362"/>
                <a:gd name="T64" fmla="*/ 347 w 362"/>
                <a:gd name="T65" fmla="*/ 111 h 362"/>
                <a:gd name="T66" fmla="*/ 331 w 362"/>
                <a:gd name="T67" fmla="*/ 80 h 362"/>
                <a:gd name="T68" fmla="*/ 308 w 362"/>
                <a:gd name="T69" fmla="*/ 53 h 362"/>
                <a:gd name="T70" fmla="*/ 281 w 362"/>
                <a:gd name="T71" fmla="*/ 31 h 362"/>
                <a:gd name="T72" fmla="*/ 251 w 362"/>
                <a:gd name="T73" fmla="*/ 14 h 362"/>
                <a:gd name="T74" fmla="*/ 217 w 362"/>
                <a:gd name="T75" fmla="*/ 5 h 362"/>
                <a:gd name="T76" fmla="*/ 181 w 362"/>
                <a:gd name="T77" fmla="*/ 0 h 362"/>
                <a:gd name="T78" fmla="*/ 144 w 362"/>
                <a:gd name="T79" fmla="*/ 5 h 362"/>
                <a:gd name="T80" fmla="*/ 111 w 362"/>
                <a:gd name="T81" fmla="*/ 14 h 362"/>
                <a:gd name="T82" fmla="*/ 80 w 362"/>
                <a:gd name="T83" fmla="*/ 31 h 362"/>
                <a:gd name="T84" fmla="*/ 53 w 362"/>
                <a:gd name="T85" fmla="*/ 53 h 362"/>
                <a:gd name="T86" fmla="*/ 32 w 362"/>
                <a:gd name="T87" fmla="*/ 80 h 362"/>
                <a:gd name="T88" fmla="*/ 14 w 362"/>
                <a:gd name="T89" fmla="*/ 111 h 362"/>
                <a:gd name="T90" fmla="*/ 4 w 362"/>
                <a:gd name="T91" fmla="*/ 145 h 362"/>
                <a:gd name="T92" fmla="*/ 0 w 362"/>
                <a:gd name="T93" fmla="*/ 182 h 362"/>
                <a:gd name="T94" fmla="*/ 4 w 362"/>
                <a:gd name="T95" fmla="*/ 217 h 362"/>
                <a:gd name="T96" fmla="*/ 14 w 362"/>
                <a:gd name="T97" fmla="*/ 251 h 362"/>
                <a:gd name="T98" fmla="*/ 32 w 362"/>
                <a:gd name="T99" fmla="*/ 282 h 362"/>
                <a:gd name="T100" fmla="*/ 53 w 362"/>
                <a:gd name="T101" fmla="*/ 309 h 362"/>
                <a:gd name="T102" fmla="*/ 80 w 362"/>
                <a:gd name="T103" fmla="*/ 331 h 362"/>
                <a:gd name="T104" fmla="*/ 111 w 362"/>
                <a:gd name="T105" fmla="*/ 348 h 362"/>
                <a:gd name="T106" fmla="*/ 144 w 362"/>
                <a:gd name="T107" fmla="*/ 359 h 362"/>
                <a:gd name="T108" fmla="*/ 181 w 362"/>
                <a:gd name="T109" fmla="*/ 36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2" h="362">
                  <a:moveTo>
                    <a:pt x="166" y="105"/>
                  </a:moveTo>
                  <a:lnTo>
                    <a:pt x="167" y="103"/>
                  </a:lnTo>
                  <a:lnTo>
                    <a:pt x="167" y="100"/>
                  </a:lnTo>
                  <a:lnTo>
                    <a:pt x="169" y="98"/>
                  </a:lnTo>
                  <a:lnTo>
                    <a:pt x="170" y="95"/>
                  </a:lnTo>
                  <a:lnTo>
                    <a:pt x="172" y="94"/>
                  </a:lnTo>
                  <a:lnTo>
                    <a:pt x="175" y="92"/>
                  </a:lnTo>
                  <a:lnTo>
                    <a:pt x="177" y="92"/>
                  </a:lnTo>
                  <a:lnTo>
                    <a:pt x="181" y="90"/>
                  </a:lnTo>
                  <a:lnTo>
                    <a:pt x="184" y="92"/>
                  </a:lnTo>
                  <a:lnTo>
                    <a:pt x="187" y="92"/>
                  </a:lnTo>
                  <a:lnTo>
                    <a:pt x="189" y="94"/>
                  </a:lnTo>
                  <a:lnTo>
                    <a:pt x="191" y="95"/>
                  </a:lnTo>
                  <a:lnTo>
                    <a:pt x="193" y="98"/>
                  </a:lnTo>
                  <a:lnTo>
                    <a:pt x="195" y="100"/>
                  </a:lnTo>
                  <a:lnTo>
                    <a:pt x="196" y="103"/>
                  </a:lnTo>
                  <a:lnTo>
                    <a:pt x="196" y="105"/>
                  </a:lnTo>
                  <a:lnTo>
                    <a:pt x="196" y="181"/>
                  </a:lnTo>
                  <a:lnTo>
                    <a:pt x="241" y="181"/>
                  </a:lnTo>
                  <a:lnTo>
                    <a:pt x="244" y="182"/>
                  </a:lnTo>
                  <a:lnTo>
                    <a:pt x="247" y="183"/>
                  </a:lnTo>
                  <a:lnTo>
                    <a:pt x="249" y="184"/>
                  </a:lnTo>
                  <a:lnTo>
                    <a:pt x="251" y="186"/>
                  </a:lnTo>
                  <a:lnTo>
                    <a:pt x="254" y="188"/>
                  </a:lnTo>
                  <a:lnTo>
                    <a:pt x="255" y="190"/>
                  </a:lnTo>
                  <a:lnTo>
                    <a:pt x="256" y="193"/>
                  </a:lnTo>
                  <a:lnTo>
                    <a:pt x="256" y="197"/>
                  </a:lnTo>
                  <a:lnTo>
                    <a:pt x="256" y="199"/>
                  </a:lnTo>
                  <a:lnTo>
                    <a:pt x="255" y="202"/>
                  </a:lnTo>
                  <a:lnTo>
                    <a:pt x="254" y="204"/>
                  </a:lnTo>
                  <a:lnTo>
                    <a:pt x="251" y="206"/>
                  </a:lnTo>
                  <a:lnTo>
                    <a:pt x="249" y="208"/>
                  </a:lnTo>
                  <a:lnTo>
                    <a:pt x="247" y="211"/>
                  </a:lnTo>
                  <a:lnTo>
                    <a:pt x="244" y="211"/>
                  </a:lnTo>
                  <a:lnTo>
                    <a:pt x="241" y="212"/>
                  </a:lnTo>
                  <a:lnTo>
                    <a:pt x="181" y="212"/>
                  </a:lnTo>
                  <a:lnTo>
                    <a:pt x="177" y="211"/>
                  </a:lnTo>
                  <a:lnTo>
                    <a:pt x="175" y="211"/>
                  </a:lnTo>
                  <a:lnTo>
                    <a:pt x="172" y="208"/>
                  </a:lnTo>
                  <a:lnTo>
                    <a:pt x="170" y="206"/>
                  </a:lnTo>
                  <a:lnTo>
                    <a:pt x="169" y="204"/>
                  </a:lnTo>
                  <a:lnTo>
                    <a:pt x="167" y="202"/>
                  </a:lnTo>
                  <a:lnTo>
                    <a:pt x="167" y="199"/>
                  </a:lnTo>
                  <a:lnTo>
                    <a:pt x="166" y="197"/>
                  </a:lnTo>
                  <a:lnTo>
                    <a:pt x="166" y="105"/>
                  </a:lnTo>
                  <a:close/>
                  <a:moveTo>
                    <a:pt x="181" y="362"/>
                  </a:moveTo>
                  <a:lnTo>
                    <a:pt x="200" y="361"/>
                  </a:lnTo>
                  <a:lnTo>
                    <a:pt x="217" y="359"/>
                  </a:lnTo>
                  <a:lnTo>
                    <a:pt x="234" y="353"/>
                  </a:lnTo>
                  <a:lnTo>
                    <a:pt x="251" y="348"/>
                  </a:lnTo>
                  <a:lnTo>
                    <a:pt x="268" y="340"/>
                  </a:lnTo>
                  <a:lnTo>
                    <a:pt x="281" y="331"/>
                  </a:lnTo>
                  <a:lnTo>
                    <a:pt x="295" y="320"/>
                  </a:lnTo>
                  <a:lnTo>
                    <a:pt x="308" y="309"/>
                  </a:lnTo>
                  <a:lnTo>
                    <a:pt x="320" y="296"/>
                  </a:lnTo>
                  <a:lnTo>
                    <a:pt x="331" y="282"/>
                  </a:lnTo>
                  <a:lnTo>
                    <a:pt x="339" y="267"/>
                  </a:lnTo>
                  <a:lnTo>
                    <a:pt x="347" y="251"/>
                  </a:lnTo>
                  <a:lnTo>
                    <a:pt x="353" y="235"/>
                  </a:lnTo>
                  <a:lnTo>
                    <a:pt x="358" y="217"/>
                  </a:lnTo>
                  <a:lnTo>
                    <a:pt x="361" y="200"/>
                  </a:lnTo>
                  <a:lnTo>
                    <a:pt x="362" y="182"/>
                  </a:lnTo>
                  <a:lnTo>
                    <a:pt x="361" y="162"/>
                  </a:lnTo>
                  <a:lnTo>
                    <a:pt x="358" y="145"/>
                  </a:lnTo>
                  <a:lnTo>
                    <a:pt x="353" y="127"/>
                  </a:lnTo>
                  <a:lnTo>
                    <a:pt x="347" y="111"/>
                  </a:lnTo>
                  <a:lnTo>
                    <a:pt x="339" y="95"/>
                  </a:lnTo>
                  <a:lnTo>
                    <a:pt x="331" y="80"/>
                  </a:lnTo>
                  <a:lnTo>
                    <a:pt x="320" y="66"/>
                  </a:lnTo>
                  <a:lnTo>
                    <a:pt x="308" y="53"/>
                  </a:lnTo>
                  <a:lnTo>
                    <a:pt x="295" y="42"/>
                  </a:lnTo>
                  <a:lnTo>
                    <a:pt x="281" y="31"/>
                  </a:lnTo>
                  <a:lnTo>
                    <a:pt x="268" y="22"/>
                  </a:lnTo>
                  <a:lnTo>
                    <a:pt x="251" y="14"/>
                  </a:lnTo>
                  <a:lnTo>
                    <a:pt x="234" y="9"/>
                  </a:lnTo>
                  <a:lnTo>
                    <a:pt x="217" y="5"/>
                  </a:lnTo>
                  <a:lnTo>
                    <a:pt x="200" y="1"/>
                  </a:lnTo>
                  <a:lnTo>
                    <a:pt x="181" y="0"/>
                  </a:lnTo>
                  <a:lnTo>
                    <a:pt x="162" y="1"/>
                  </a:lnTo>
                  <a:lnTo>
                    <a:pt x="144" y="5"/>
                  </a:lnTo>
                  <a:lnTo>
                    <a:pt x="127" y="9"/>
                  </a:lnTo>
                  <a:lnTo>
                    <a:pt x="111" y="14"/>
                  </a:lnTo>
                  <a:lnTo>
                    <a:pt x="95" y="22"/>
                  </a:lnTo>
                  <a:lnTo>
                    <a:pt x="80" y="31"/>
                  </a:lnTo>
                  <a:lnTo>
                    <a:pt x="66" y="42"/>
                  </a:lnTo>
                  <a:lnTo>
                    <a:pt x="53" y="53"/>
                  </a:lnTo>
                  <a:lnTo>
                    <a:pt x="41" y="66"/>
                  </a:lnTo>
                  <a:lnTo>
                    <a:pt x="32" y="80"/>
                  </a:lnTo>
                  <a:lnTo>
                    <a:pt x="22" y="95"/>
                  </a:lnTo>
                  <a:lnTo>
                    <a:pt x="14" y="111"/>
                  </a:lnTo>
                  <a:lnTo>
                    <a:pt x="8" y="128"/>
                  </a:lnTo>
                  <a:lnTo>
                    <a:pt x="4" y="145"/>
                  </a:lnTo>
                  <a:lnTo>
                    <a:pt x="2" y="162"/>
                  </a:lnTo>
                  <a:lnTo>
                    <a:pt x="0" y="182"/>
                  </a:lnTo>
                  <a:lnTo>
                    <a:pt x="2" y="200"/>
                  </a:lnTo>
                  <a:lnTo>
                    <a:pt x="4" y="217"/>
                  </a:lnTo>
                  <a:lnTo>
                    <a:pt x="8" y="235"/>
                  </a:lnTo>
                  <a:lnTo>
                    <a:pt x="14" y="251"/>
                  </a:lnTo>
                  <a:lnTo>
                    <a:pt x="22" y="267"/>
                  </a:lnTo>
                  <a:lnTo>
                    <a:pt x="32" y="282"/>
                  </a:lnTo>
                  <a:lnTo>
                    <a:pt x="41" y="296"/>
                  </a:lnTo>
                  <a:lnTo>
                    <a:pt x="53" y="309"/>
                  </a:lnTo>
                  <a:lnTo>
                    <a:pt x="66" y="320"/>
                  </a:lnTo>
                  <a:lnTo>
                    <a:pt x="80" y="331"/>
                  </a:lnTo>
                  <a:lnTo>
                    <a:pt x="95" y="340"/>
                  </a:lnTo>
                  <a:lnTo>
                    <a:pt x="111" y="348"/>
                  </a:lnTo>
                  <a:lnTo>
                    <a:pt x="127" y="353"/>
                  </a:lnTo>
                  <a:lnTo>
                    <a:pt x="144" y="359"/>
                  </a:lnTo>
                  <a:lnTo>
                    <a:pt x="162" y="361"/>
                  </a:lnTo>
                  <a:lnTo>
                    <a:pt x="181" y="3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4" name="Freeform 532">
              <a:extLst>
                <a:ext uri="{FF2B5EF4-FFF2-40B4-BE49-F238E27FC236}">
                  <a16:creationId xmlns:a16="http://schemas.microsoft.com/office/drawing/2014/main" id="{BD43402D-9E7D-4E9C-98DC-87507F6A6662}"/>
                </a:ext>
              </a:extLst>
            </p:cNvPr>
            <p:cNvSpPr>
              <a:spLocks/>
            </p:cNvSpPr>
            <p:nvPr/>
          </p:nvSpPr>
          <p:spPr bwMode="auto">
            <a:xfrm>
              <a:off x="2689225" y="2732088"/>
              <a:ext cx="47625" cy="47625"/>
            </a:xfrm>
            <a:custGeom>
              <a:avLst/>
              <a:gdLst>
                <a:gd name="T0" fmla="*/ 67 w 150"/>
                <a:gd name="T1" fmla="*/ 0 h 150"/>
                <a:gd name="T2" fmla="*/ 52 w 150"/>
                <a:gd name="T3" fmla="*/ 3 h 150"/>
                <a:gd name="T4" fmla="*/ 38 w 150"/>
                <a:gd name="T5" fmla="*/ 9 h 150"/>
                <a:gd name="T6" fmla="*/ 27 w 150"/>
                <a:gd name="T7" fmla="*/ 17 h 150"/>
                <a:gd name="T8" fmla="*/ 17 w 150"/>
                <a:gd name="T9" fmla="*/ 27 h 150"/>
                <a:gd name="T10" fmla="*/ 8 w 150"/>
                <a:gd name="T11" fmla="*/ 39 h 150"/>
                <a:gd name="T12" fmla="*/ 3 w 150"/>
                <a:gd name="T13" fmla="*/ 53 h 150"/>
                <a:gd name="T14" fmla="*/ 0 w 150"/>
                <a:gd name="T15" fmla="*/ 68 h 150"/>
                <a:gd name="T16" fmla="*/ 0 w 150"/>
                <a:gd name="T17" fmla="*/ 83 h 150"/>
                <a:gd name="T18" fmla="*/ 3 w 150"/>
                <a:gd name="T19" fmla="*/ 98 h 150"/>
                <a:gd name="T20" fmla="*/ 8 w 150"/>
                <a:gd name="T21" fmla="*/ 111 h 150"/>
                <a:gd name="T22" fmla="*/ 17 w 150"/>
                <a:gd name="T23" fmla="*/ 123 h 150"/>
                <a:gd name="T24" fmla="*/ 27 w 150"/>
                <a:gd name="T25" fmla="*/ 133 h 150"/>
                <a:gd name="T26" fmla="*/ 38 w 150"/>
                <a:gd name="T27" fmla="*/ 141 h 150"/>
                <a:gd name="T28" fmla="*/ 52 w 150"/>
                <a:gd name="T29" fmla="*/ 147 h 150"/>
                <a:gd name="T30" fmla="*/ 67 w 150"/>
                <a:gd name="T31" fmla="*/ 150 h 150"/>
                <a:gd name="T32" fmla="*/ 82 w 150"/>
                <a:gd name="T33" fmla="*/ 150 h 150"/>
                <a:gd name="T34" fmla="*/ 97 w 150"/>
                <a:gd name="T35" fmla="*/ 147 h 150"/>
                <a:gd name="T36" fmla="*/ 110 w 150"/>
                <a:gd name="T37" fmla="*/ 141 h 150"/>
                <a:gd name="T38" fmla="*/ 122 w 150"/>
                <a:gd name="T39" fmla="*/ 133 h 150"/>
                <a:gd name="T40" fmla="*/ 133 w 150"/>
                <a:gd name="T41" fmla="*/ 123 h 150"/>
                <a:gd name="T42" fmla="*/ 140 w 150"/>
                <a:gd name="T43" fmla="*/ 111 h 150"/>
                <a:gd name="T44" fmla="*/ 147 w 150"/>
                <a:gd name="T45" fmla="*/ 98 h 150"/>
                <a:gd name="T46" fmla="*/ 150 w 150"/>
                <a:gd name="T47" fmla="*/ 83 h 150"/>
                <a:gd name="T48" fmla="*/ 150 w 150"/>
                <a:gd name="T49" fmla="*/ 68 h 150"/>
                <a:gd name="T50" fmla="*/ 147 w 150"/>
                <a:gd name="T51" fmla="*/ 53 h 150"/>
                <a:gd name="T52" fmla="*/ 140 w 150"/>
                <a:gd name="T53" fmla="*/ 39 h 150"/>
                <a:gd name="T54" fmla="*/ 133 w 150"/>
                <a:gd name="T55" fmla="*/ 27 h 150"/>
                <a:gd name="T56" fmla="*/ 122 w 150"/>
                <a:gd name="T57" fmla="*/ 17 h 150"/>
                <a:gd name="T58" fmla="*/ 110 w 150"/>
                <a:gd name="T59" fmla="*/ 9 h 150"/>
                <a:gd name="T60" fmla="*/ 97 w 150"/>
                <a:gd name="T61" fmla="*/ 3 h 150"/>
                <a:gd name="T62" fmla="*/ 82 w 150"/>
                <a:gd name="T6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50">
                  <a:moveTo>
                    <a:pt x="75" y="0"/>
                  </a:moveTo>
                  <a:lnTo>
                    <a:pt x="67" y="0"/>
                  </a:lnTo>
                  <a:lnTo>
                    <a:pt x="60" y="1"/>
                  </a:lnTo>
                  <a:lnTo>
                    <a:pt x="52" y="3"/>
                  </a:lnTo>
                  <a:lnTo>
                    <a:pt x="45" y="6"/>
                  </a:lnTo>
                  <a:lnTo>
                    <a:pt x="38" y="9"/>
                  </a:lnTo>
                  <a:lnTo>
                    <a:pt x="32" y="13"/>
                  </a:lnTo>
                  <a:lnTo>
                    <a:pt x="27" y="17"/>
                  </a:lnTo>
                  <a:lnTo>
                    <a:pt x="21" y="22"/>
                  </a:lnTo>
                  <a:lnTo>
                    <a:pt x="17" y="27"/>
                  </a:lnTo>
                  <a:lnTo>
                    <a:pt x="13" y="33"/>
                  </a:lnTo>
                  <a:lnTo>
                    <a:pt x="8" y="39"/>
                  </a:lnTo>
                  <a:lnTo>
                    <a:pt x="5" y="45"/>
                  </a:lnTo>
                  <a:lnTo>
                    <a:pt x="3" y="53"/>
                  </a:lnTo>
                  <a:lnTo>
                    <a:pt x="1" y="60"/>
                  </a:lnTo>
                  <a:lnTo>
                    <a:pt x="0" y="68"/>
                  </a:lnTo>
                  <a:lnTo>
                    <a:pt x="0" y="75"/>
                  </a:lnTo>
                  <a:lnTo>
                    <a:pt x="0" y="83"/>
                  </a:lnTo>
                  <a:lnTo>
                    <a:pt x="1" y="90"/>
                  </a:lnTo>
                  <a:lnTo>
                    <a:pt x="3" y="98"/>
                  </a:lnTo>
                  <a:lnTo>
                    <a:pt x="5" y="104"/>
                  </a:lnTo>
                  <a:lnTo>
                    <a:pt x="8" y="111"/>
                  </a:lnTo>
                  <a:lnTo>
                    <a:pt x="13" y="117"/>
                  </a:lnTo>
                  <a:lnTo>
                    <a:pt x="17" y="123"/>
                  </a:lnTo>
                  <a:lnTo>
                    <a:pt x="21" y="128"/>
                  </a:lnTo>
                  <a:lnTo>
                    <a:pt x="27" y="133"/>
                  </a:lnTo>
                  <a:lnTo>
                    <a:pt x="32" y="138"/>
                  </a:lnTo>
                  <a:lnTo>
                    <a:pt x="38" y="141"/>
                  </a:lnTo>
                  <a:lnTo>
                    <a:pt x="45" y="144"/>
                  </a:lnTo>
                  <a:lnTo>
                    <a:pt x="52" y="147"/>
                  </a:lnTo>
                  <a:lnTo>
                    <a:pt x="60" y="149"/>
                  </a:lnTo>
                  <a:lnTo>
                    <a:pt x="67" y="150"/>
                  </a:lnTo>
                  <a:lnTo>
                    <a:pt x="75" y="150"/>
                  </a:lnTo>
                  <a:lnTo>
                    <a:pt x="82" y="150"/>
                  </a:lnTo>
                  <a:lnTo>
                    <a:pt x="90" y="149"/>
                  </a:lnTo>
                  <a:lnTo>
                    <a:pt x="97" y="147"/>
                  </a:lnTo>
                  <a:lnTo>
                    <a:pt x="104" y="144"/>
                  </a:lnTo>
                  <a:lnTo>
                    <a:pt x="110" y="141"/>
                  </a:lnTo>
                  <a:lnTo>
                    <a:pt x="117" y="138"/>
                  </a:lnTo>
                  <a:lnTo>
                    <a:pt x="122" y="133"/>
                  </a:lnTo>
                  <a:lnTo>
                    <a:pt x="127" y="128"/>
                  </a:lnTo>
                  <a:lnTo>
                    <a:pt x="133" y="123"/>
                  </a:lnTo>
                  <a:lnTo>
                    <a:pt x="137" y="117"/>
                  </a:lnTo>
                  <a:lnTo>
                    <a:pt x="140" y="111"/>
                  </a:lnTo>
                  <a:lnTo>
                    <a:pt x="144" y="104"/>
                  </a:lnTo>
                  <a:lnTo>
                    <a:pt x="147" y="98"/>
                  </a:lnTo>
                  <a:lnTo>
                    <a:pt x="148" y="90"/>
                  </a:lnTo>
                  <a:lnTo>
                    <a:pt x="150" y="83"/>
                  </a:lnTo>
                  <a:lnTo>
                    <a:pt x="150" y="75"/>
                  </a:lnTo>
                  <a:lnTo>
                    <a:pt x="150" y="68"/>
                  </a:lnTo>
                  <a:lnTo>
                    <a:pt x="148" y="60"/>
                  </a:lnTo>
                  <a:lnTo>
                    <a:pt x="147" y="53"/>
                  </a:lnTo>
                  <a:lnTo>
                    <a:pt x="144" y="45"/>
                  </a:lnTo>
                  <a:lnTo>
                    <a:pt x="140" y="39"/>
                  </a:lnTo>
                  <a:lnTo>
                    <a:pt x="137" y="33"/>
                  </a:lnTo>
                  <a:lnTo>
                    <a:pt x="133" y="27"/>
                  </a:lnTo>
                  <a:lnTo>
                    <a:pt x="127" y="22"/>
                  </a:lnTo>
                  <a:lnTo>
                    <a:pt x="122" y="17"/>
                  </a:lnTo>
                  <a:lnTo>
                    <a:pt x="117" y="13"/>
                  </a:lnTo>
                  <a:lnTo>
                    <a:pt x="110" y="9"/>
                  </a:lnTo>
                  <a:lnTo>
                    <a:pt x="104" y="6"/>
                  </a:lnTo>
                  <a:lnTo>
                    <a:pt x="97" y="3"/>
                  </a:lnTo>
                  <a:lnTo>
                    <a:pt x="90" y="1"/>
                  </a:lnTo>
                  <a:lnTo>
                    <a:pt x="82" y="0"/>
                  </a:lnTo>
                  <a:lnTo>
                    <a:pt x="7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5" name="Freeform 533">
              <a:extLst>
                <a:ext uri="{FF2B5EF4-FFF2-40B4-BE49-F238E27FC236}">
                  <a16:creationId xmlns:a16="http://schemas.microsoft.com/office/drawing/2014/main" id="{922A9BE5-B035-4BE9-B224-A631D6499DC1}"/>
                </a:ext>
              </a:extLst>
            </p:cNvPr>
            <p:cNvSpPr>
              <a:spLocks noEditPoints="1"/>
            </p:cNvSpPr>
            <p:nvPr/>
          </p:nvSpPr>
          <p:spPr bwMode="auto">
            <a:xfrm>
              <a:off x="2789238" y="2654300"/>
              <a:ext cx="96838" cy="106363"/>
            </a:xfrm>
            <a:custGeom>
              <a:avLst/>
              <a:gdLst>
                <a:gd name="T0" fmla="*/ 30 w 301"/>
                <a:gd name="T1" fmla="*/ 30 h 331"/>
                <a:gd name="T2" fmla="*/ 250 w 301"/>
                <a:gd name="T3" fmla="*/ 150 h 331"/>
                <a:gd name="T4" fmla="*/ 301 w 301"/>
                <a:gd name="T5" fmla="*/ 165 h 331"/>
                <a:gd name="T6" fmla="*/ 300 w 301"/>
                <a:gd name="T7" fmla="*/ 161 h 331"/>
                <a:gd name="T8" fmla="*/ 300 w 301"/>
                <a:gd name="T9" fmla="*/ 160 h 331"/>
                <a:gd name="T10" fmla="*/ 297 w 301"/>
                <a:gd name="T11" fmla="*/ 155 h 331"/>
                <a:gd name="T12" fmla="*/ 297 w 301"/>
                <a:gd name="T13" fmla="*/ 155 h 331"/>
                <a:gd name="T14" fmla="*/ 144 w 301"/>
                <a:gd name="T15" fmla="*/ 2 h 331"/>
                <a:gd name="T16" fmla="*/ 138 w 301"/>
                <a:gd name="T17" fmla="*/ 0 h 331"/>
                <a:gd name="T18" fmla="*/ 15 w 301"/>
                <a:gd name="T19" fmla="*/ 0 h 331"/>
                <a:gd name="T20" fmla="*/ 10 w 301"/>
                <a:gd name="T21" fmla="*/ 1 h 331"/>
                <a:gd name="T22" fmla="*/ 4 w 301"/>
                <a:gd name="T23" fmla="*/ 4 h 331"/>
                <a:gd name="T24" fmla="*/ 1 w 301"/>
                <a:gd name="T25" fmla="*/ 10 h 331"/>
                <a:gd name="T26" fmla="*/ 0 w 301"/>
                <a:gd name="T27" fmla="*/ 15 h 331"/>
                <a:gd name="T28" fmla="*/ 0 w 301"/>
                <a:gd name="T29" fmla="*/ 316 h 331"/>
                <a:gd name="T30" fmla="*/ 1 w 301"/>
                <a:gd name="T31" fmla="*/ 322 h 331"/>
                <a:gd name="T32" fmla="*/ 4 w 301"/>
                <a:gd name="T33" fmla="*/ 327 h 331"/>
                <a:gd name="T34" fmla="*/ 10 w 301"/>
                <a:gd name="T35" fmla="*/ 330 h 331"/>
                <a:gd name="T36" fmla="*/ 15 w 301"/>
                <a:gd name="T37" fmla="*/ 331 h 331"/>
                <a:gd name="T38" fmla="*/ 31 w 301"/>
                <a:gd name="T39" fmla="*/ 324 h 331"/>
                <a:gd name="T40" fmla="*/ 31 w 301"/>
                <a:gd name="T41" fmla="*/ 306 h 331"/>
                <a:gd name="T42" fmla="*/ 35 w 301"/>
                <a:gd name="T43" fmla="*/ 285 h 331"/>
                <a:gd name="T44" fmla="*/ 43 w 301"/>
                <a:gd name="T45" fmla="*/ 266 h 331"/>
                <a:gd name="T46" fmla="*/ 55 w 301"/>
                <a:gd name="T47" fmla="*/ 249 h 331"/>
                <a:gd name="T48" fmla="*/ 69 w 301"/>
                <a:gd name="T49" fmla="*/ 235 h 331"/>
                <a:gd name="T50" fmla="*/ 86 w 301"/>
                <a:gd name="T51" fmla="*/ 223 h 331"/>
                <a:gd name="T52" fmla="*/ 104 w 301"/>
                <a:gd name="T53" fmla="*/ 215 h 331"/>
                <a:gd name="T54" fmla="*/ 126 w 301"/>
                <a:gd name="T55" fmla="*/ 211 h 331"/>
                <a:gd name="T56" fmla="*/ 147 w 301"/>
                <a:gd name="T57" fmla="*/ 211 h 331"/>
                <a:gd name="T58" fmla="*/ 167 w 301"/>
                <a:gd name="T59" fmla="*/ 215 h 331"/>
                <a:gd name="T60" fmla="*/ 186 w 301"/>
                <a:gd name="T61" fmla="*/ 223 h 331"/>
                <a:gd name="T62" fmla="*/ 203 w 301"/>
                <a:gd name="T63" fmla="*/ 235 h 331"/>
                <a:gd name="T64" fmla="*/ 217 w 301"/>
                <a:gd name="T65" fmla="*/ 249 h 331"/>
                <a:gd name="T66" fmla="*/ 229 w 301"/>
                <a:gd name="T67" fmla="*/ 266 h 331"/>
                <a:gd name="T68" fmla="*/ 236 w 301"/>
                <a:gd name="T69" fmla="*/ 285 h 331"/>
                <a:gd name="T70" fmla="*/ 240 w 301"/>
                <a:gd name="T71" fmla="*/ 306 h 331"/>
                <a:gd name="T72" fmla="*/ 241 w 301"/>
                <a:gd name="T73" fmla="*/ 324 h 331"/>
                <a:gd name="T74" fmla="*/ 286 w 301"/>
                <a:gd name="T75" fmla="*/ 331 h 331"/>
                <a:gd name="T76" fmla="*/ 292 w 301"/>
                <a:gd name="T77" fmla="*/ 330 h 331"/>
                <a:gd name="T78" fmla="*/ 297 w 301"/>
                <a:gd name="T79" fmla="*/ 327 h 331"/>
                <a:gd name="T80" fmla="*/ 300 w 301"/>
                <a:gd name="T81" fmla="*/ 322 h 331"/>
                <a:gd name="T82" fmla="*/ 301 w 301"/>
                <a:gd name="T83" fmla="*/ 316 h 331"/>
                <a:gd name="T84" fmla="*/ 301 w 301"/>
                <a:gd name="T85" fmla="*/ 165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1" h="331">
                  <a:moveTo>
                    <a:pt x="30" y="150"/>
                  </a:moveTo>
                  <a:lnTo>
                    <a:pt x="30" y="30"/>
                  </a:lnTo>
                  <a:lnTo>
                    <a:pt x="130" y="30"/>
                  </a:lnTo>
                  <a:lnTo>
                    <a:pt x="250" y="150"/>
                  </a:lnTo>
                  <a:lnTo>
                    <a:pt x="30" y="150"/>
                  </a:lnTo>
                  <a:close/>
                  <a:moveTo>
                    <a:pt x="301" y="165"/>
                  </a:moveTo>
                  <a:lnTo>
                    <a:pt x="300" y="163"/>
                  </a:lnTo>
                  <a:lnTo>
                    <a:pt x="300" y="161"/>
                  </a:lnTo>
                  <a:lnTo>
                    <a:pt x="300" y="160"/>
                  </a:lnTo>
                  <a:lnTo>
                    <a:pt x="300" y="160"/>
                  </a:lnTo>
                  <a:lnTo>
                    <a:pt x="298" y="156"/>
                  </a:lnTo>
                  <a:lnTo>
                    <a:pt x="297" y="155"/>
                  </a:lnTo>
                  <a:lnTo>
                    <a:pt x="297" y="155"/>
                  </a:lnTo>
                  <a:lnTo>
                    <a:pt x="297" y="155"/>
                  </a:lnTo>
                  <a:lnTo>
                    <a:pt x="147" y="4"/>
                  </a:lnTo>
                  <a:lnTo>
                    <a:pt x="144" y="2"/>
                  </a:lnTo>
                  <a:lnTo>
                    <a:pt x="142" y="1"/>
                  </a:lnTo>
                  <a:lnTo>
                    <a:pt x="138" y="0"/>
                  </a:lnTo>
                  <a:lnTo>
                    <a:pt x="136" y="0"/>
                  </a:lnTo>
                  <a:lnTo>
                    <a:pt x="15" y="0"/>
                  </a:lnTo>
                  <a:lnTo>
                    <a:pt x="12" y="0"/>
                  </a:lnTo>
                  <a:lnTo>
                    <a:pt x="10" y="1"/>
                  </a:lnTo>
                  <a:lnTo>
                    <a:pt x="7" y="2"/>
                  </a:lnTo>
                  <a:lnTo>
                    <a:pt x="4" y="4"/>
                  </a:lnTo>
                  <a:lnTo>
                    <a:pt x="3" y="6"/>
                  </a:lnTo>
                  <a:lnTo>
                    <a:pt x="1" y="10"/>
                  </a:lnTo>
                  <a:lnTo>
                    <a:pt x="1" y="12"/>
                  </a:lnTo>
                  <a:lnTo>
                    <a:pt x="0" y="15"/>
                  </a:lnTo>
                  <a:lnTo>
                    <a:pt x="0" y="165"/>
                  </a:lnTo>
                  <a:lnTo>
                    <a:pt x="0" y="316"/>
                  </a:lnTo>
                  <a:lnTo>
                    <a:pt x="1" y="320"/>
                  </a:lnTo>
                  <a:lnTo>
                    <a:pt x="1" y="322"/>
                  </a:lnTo>
                  <a:lnTo>
                    <a:pt x="3" y="325"/>
                  </a:lnTo>
                  <a:lnTo>
                    <a:pt x="4" y="327"/>
                  </a:lnTo>
                  <a:lnTo>
                    <a:pt x="7" y="328"/>
                  </a:lnTo>
                  <a:lnTo>
                    <a:pt x="10" y="330"/>
                  </a:lnTo>
                  <a:lnTo>
                    <a:pt x="12" y="331"/>
                  </a:lnTo>
                  <a:lnTo>
                    <a:pt x="15" y="331"/>
                  </a:lnTo>
                  <a:lnTo>
                    <a:pt x="31" y="331"/>
                  </a:lnTo>
                  <a:lnTo>
                    <a:pt x="31" y="324"/>
                  </a:lnTo>
                  <a:lnTo>
                    <a:pt x="30" y="316"/>
                  </a:lnTo>
                  <a:lnTo>
                    <a:pt x="31" y="306"/>
                  </a:lnTo>
                  <a:lnTo>
                    <a:pt x="32" y="295"/>
                  </a:lnTo>
                  <a:lnTo>
                    <a:pt x="35" y="285"/>
                  </a:lnTo>
                  <a:lnTo>
                    <a:pt x="39" y="276"/>
                  </a:lnTo>
                  <a:lnTo>
                    <a:pt x="43" y="266"/>
                  </a:lnTo>
                  <a:lnTo>
                    <a:pt x="48" y="257"/>
                  </a:lnTo>
                  <a:lnTo>
                    <a:pt x="55" y="249"/>
                  </a:lnTo>
                  <a:lnTo>
                    <a:pt x="61" y="241"/>
                  </a:lnTo>
                  <a:lnTo>
                    <a:pt x="69" y="235"/>
                  </a:lnTo>
                  <a:lnTo>
                    <a:pt x="77" y="228"/>
                  </a:lnTo>
                  <a:lnTo>
                    <a:pt x="86" y="223"/>
                  </a:lnTo>
                  <a:lnTo>
                    <a:pt x="94" y="219"/>
                  </a:lnTo>
                  <a:lnTo>
                    <a:pt x="104" y="215"/>
                  </a:lnTo>
                  <a:lnTo>
                    <a:pt x="115" y="213"/>
                  </a:lnTo>
                  <a:lnTo>
                    <a:pt x="126" y="211"/>
                  </a:lnTo>
                  <a:lnTo>
                    <a:pt x="136" y="211"/>
                  </a:lnTo>
                  <a:lnTo>
                    <a:pt x="147" y="211"/>
                  </a:lnTo>
                  <a:lnTo>
                    <a:pt x="157" y="213"/>
                  </a:lnTo>
                  <a:lnTo>
                    <a:pt x="167" y="215"/>
                  </a:lnTo>
                  <a:lnTo>
                    <a:pt x="177" y="219"/>
                  </a:lnTo>
                  <a:lnTo>
                    <a:pt x="186" y="223"/>
                  </a:lnTo>
                  <a:lnTo>
                    <a:pt x="194" y="228"/>
                  </a:lnTo>
                  <a:lnTo>
                    <a:pt x="203" y="235"/>
                  </a:lnTo>
                  <a:lnTo>
                    <a:pt x="210" y="241"/>
                  </a:lnTo>
                  <a:lnTo>
                    <a:pt x="217" y="249"/>
                  </a:lnTo>
                  <a:lnTo>
                    <a:pt x="223" y="257"/>
                  </a:lnTo>
                  <a:lnTo>
                    <a:pt x="229" y="266"/>
                  </a:lnTo>
                  <a:lnTo>
                    <a:pt x="233" y="276"/>
                  </a:lnTo>
                  <a:lnTo>
                    <a:pt x="236" y="285"/>
                  </a:lnTo>
                  <a:lnTo>
                    <a:pt x="239" y="295"/>
                  </a:lnTo>
                  <a:lnTo>
                    <a:pt x="240" y="306"/>
                  </a:lnTo>
                  <a:lnTo>
                    <a:pt x="241" y="316"/>
                  </a:lnTo>
                  <a:lnTo>
                    <a:pt x="241" y="324"/>
                  </a:lnTo>
                  <a:lnTo>
                    <a:pt x="240" y="331"/>
                  </a:lnTo>
                  <a:lnTo>
                    <a:pt x="286" y="331"/>
                  </a:lnTo>
                  <a:lnTo>
                    <a:pt x="290" y="330"/>
                  </a:lnTo>
                  <a:lnTo>
                    <a:pt x="292" y="330"/>
                  </a:lnTo>
                  <a:lnTo>
                    <a:pt x="295" y="328"/>
                  </a:lnTo>
                  <a:lnTo>
                    <a:pt x="297" y="327"/>
                  </a:lnTo>
                  <a:lnTo>
                    <a:pt x="299" y="325"/>
                  </a:lnTo>
                  <a:lnTo>
                    <a:pt x="300" y="322"/>
                  </a:lnTo>
                  <a:lnTo>
                    <a:pt x="301" y="320"/>
                  </a:lnTo>
                  <a:lnTo>
                    <a:pt x="301" y="316"/>
                  </a:lnTo>
                  <a:lnTo>
                    <a:pt x="301" y="165"/>
                  </a:lnTo>
                  <a:lnTo>
                    <a:pt x="301" y="165"/>
                  </a:lnTo>
                  <a:lnTo>
                    <a:pt x="301" y="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6" name="Freeform 534">
              <a:extLst>
                <a:ext uri="{FF2B5EF4-FFF2-40B4-BE49-F238E27FC236}">
                  <a16:creationId xmlns:a16="http://schemas.microsoft.com/office/drawing/2014/main" id="{AE4B17A5-F296-4E67-A197-56215DF0BE31}"/>
                </a:ext>
              </a:extLst>
            </p:cNvPr>
            <p:cNvSpPr>
              <a:spLocks/>
            </p:cNvSpPr>
            <p:nvPr/>
          </p:nvSpPr>
          <p:spPr bwMode="auto">
            <a:xfrm>
              <a:off x="2808288" y="2732088"/>
              <a:ext cx="49213" cy="47625"/>
            </a:xfrm>
            <a:custGeom>
              <a:avLst/>
              <a:gdLst>
                <a:gd name="T0" fmla="*/ 68 w 151"/>
                <a:gd name="T1" fmla="*/ 0 h 150"/>
                <a:gd name="T2" fmla="*/ 54 w 151"/>
                <a:gd name="T3" fmla="*/ 3 h 150"/>
                <a:gd name="T4" fmla="*/ 40 w 151"/>
                <a:gd name="T5" fmla="*/ 9 h 150"/>
                <a:gd name="T6" fmla="*/ 28 w 151"/>
                <a:gd name="T7" fmla="*/ 17 h 150"/>
                <a:gd name="T8" fmla="*/ 17 w 151"/>
                <a:gd name="T9" fmla="*/ 27 h 150"/>
                <a:gd name="T10" fmla="*/ 10 w 151"/>
                <a:gd name="T11" fmla="*/ 39 h 150"/>
                <a:gd name="T12" fmla="*/ 4 w 151"/>
                <a:gd name="T13" fmla="*/ 53 h 150"/>
                <a:gd name="T14" fmla="*/ 1 w 151"/>
                <a:gd name="T15" fmla="*/ 68 h 150"/>
                <a:gd name="T16" fmla="*/ 1 w 151"/>
                <a:gd name="T17" fmla="*/ 83 h 150"/>
                <a:gd name="T18" fmla="*/ 4 w 151"/>
                <a:gd name="T19" fmla="*/ 98 h 150"/>
                <a:gd name="T20" fmla="*/ 10 w 151"/>
                <a:gd name="T21" fmla="*/ 111 h 150"/>
                <a:gd name="T22" fmla="*/ 17 w 151"/>
                <a:gd name="T23" fmla="*/ 123 h 150"/>
                <a:gd name="T24" fmla="*/ 28 w 151"/>
                <a:gd name="T25" fmla="*/ 133 h 150"/>
                <a:gd name="T26" fmla="*/ 40 w 151"/>
                <a:gd name="T27" fmla="*/ 141 h 150"/>
                <a:gd name="T28" fmla="*/ 54 w 151"/>
                <a:gd name="T29" fmla="*/ 147 h 150"/>
                <a:gd name="T30" fmla="*/ 68 w 151"/>
                <a:gd name="T31" fmla="*/ 150 h 150"/>
                <a:gd name="T32" fmla="*/ 84 w 151"/>
                <a:gd name="T33" fmla="*/ 150 h 150"/>
                <a:gd name="T34" fmla="*/ 98 w 151"/>
                <a:gd name="T35" fmla="*/ 147 h 150"/>
                <a:gd name="T36" fmla="*/ 112 w 151"/>
                <a:gd name="T37" fmla="*/ 141 h 150"/>
                <a:gd name="T38" fmla="*/ 124 w 151"/>
                <a:gd name="T39" fmla="*/ 133 h 150"/>
                <a:gd name="T40" fmla="*/ 134 w 151"/>
                <a:gd name="T41" fmla="*/ 123 h 150"/>
                <a:gd name="T42" fmla="*/ 142 w 151"/>
                <a:gd name="T43" fmla="*/ 111 h 150"/>
                <a:gd name="T44" fmla="*/ 148 w 151"/>
                <a:gd name="T45" fmla="*/ 98 h 150"/>
                <a:gd name="T46" fmla="*/ 150 w 151"/>
                <a:gd name="T47" fmla="*/ 83 h 150"/>
                <a:gd name="T48" fmla="*/ 150 w 151"/>
                <a:gd name="T49" fmla="*/ 68 h 150"/>
                <a:gd name="T50" fmla="*/ 148 w 151"/>
                <a:gd name="T51" fmla="*/ 53 h 150"/>
                <a:gd name="T52" fmla="*/ 142 w 151"/>
                <a:gd name="T53" fmla="*/ 39 h 150"/>
                <a:gd name="T54" fmla="*/ 134 w 151"/>
                <a:gd name="T55" fmla="*/ 27 h 150"/>
                <a:gd name="T56" fmla="*/ 124 w 151"/>
                <a:gd name="T57" fmla="*/ 17 h 150"/>
                <a:gd name="T58" fmla="*/ 112 w 151"/>
                <a:gd name="T59" fmla="*/ 9 h 150"/>
                <a:gd name="T60" fmla="*/ 98 w 151"/>
                <a:gd name="T61" fmla="*/ 3 h 150"/>
                <a:gd name="T62" fmla="*/ 84 w 151"/>
                <a:gd name="T63"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 h="150">
                  <a:moveTo>
                    <a:pt x="76" y="0"/>
                  </a:moveTo>
                  <a:lnTo>
                    <a:pt x="68" y="0"/>
                  </a:lnTo>
                  <a:lnTo>
                    <a:pt x="60" y="1"/>
                  </a:lnTo>
                  <a:lnTo>
                    <a:pt x="54" y="3"/>
                  </a:lnTo>
                  <a:lnTo>
                    <a:pt x="46" y="6"/>
                  </a:lnTo>
                  <a:lnTo>
                    <a:pt x="40" y="9"/>
                  </a:lnTo>
                  <a:lnTo>
                    <a:pt x="33" y="13"/>
                  </a:lnTo>
                  <a:lnTo>
                    <a:pt x="28" y="17"/>
                  </a:lnTo>
                  <a:lnTo>
                    <a:pt x="23" y="22"/>
                  </a:lnTo>
                  <a:lnTo>
                    <a:pt x="17" y="27"/>
                  </a:lnTo>
                  <a:lnTo>
                    <a:pt x="13" y="33"/>
                  </a:lnTo>
                  <a:lnTo>
                    <a:pt x="10" y="39"/>
                  </a:lnTo>
                  <a:lnTo>
                    <a:pt x="7" y="45"/>
                  </a:lnTo>
                  <a:lnTo>
                    <a:pt x="4" y="53"/>
                  </a:lnTo>
                  <a:lnTo>
                    <a:pt x="2" y="60"/>
                  </a:lnTo>
                  <a:lnTo>
                    <a:pt x="1" y="68"/>
                  </a:lnTo>
                  <a:lnTo>
                    <a:pt x="0" y="75"/>
                  </a:lnTo>
                  <a:lnTo>
                    <a:pt x="1" y="83"/>
                  </a:lnTo>
                  <a:lnTo>
                    <a:pt x="2" y="90"/>
                  </a:lnTo>
                  <a:lnTo>
                    <a:pt x="4" y="98"/>
                  </a:lnTo>
                  <a:lnTo>
                    <a:pt x="7" y="104"/>
                  </a:lnTo>
                  <a:lnTo>
                    <a:pt x="10" y="111"/>
                  </a:lnTo>
                  <a:lnTo>
                    <a:pt x="13" y="117"/>
                  </a:lnTo>
                  <a:lnTo>
                    <a:pt x="17" y="123"/>
                  </a:lnTo>
                  <a:lnTo>
                    <a:pt x="23" y="128"/>
                  </a:lnTo>
                  <a:lnTo>
                    <a:pt x="28" y="133"/>
                  </a:lnTo>
                  <a:lnTo>
                    <a:pt x="33" y="138"/>
                  </a:lnTo>
                  <a:lnTo>
                    <a:pt x="40" y="141"/>
                  </a:lnTo>
                  <a:lnTo>
                    <a:pt x="46" y="144"/>
                  </a:lnTo>
                  <a:lnTo>
                    <a:pt x="54" y="147"/>
                  </a:lnTo>
                  <a:lnTo>
                    <a:pt x="60" y="149"/>
                  </a:lnTo>
                  <a:lnTo>
                    <a:pt x="68" y="150"/>
                  </a:lnTo>
                  <a:lnTo>
                    <a:pt x="76" y="150"/>
                  </a:lnTo>
                  <a:lnTo>
                    <a:pt x="84" y="150"/>
                  </a:lnTo>
                  <a:lnTo>
                    <a:pt x="91" y="149"/>
                  </a:lnTo>
                  <a:lnTo>
                    <a:pt x="98" y="147"/>
                  </a:lnTo>
                  <a:lnTo>
                    <a:pt x="105" y="144"/>
                  </a:lnTo>
                  <a:lnTo>
                    <a:pt x="112" y="141"/>
                  </a:lnTo>
                  <a:lnTo>
                    <a:pt x="118" y="138"/>
                  </a:lnTo>
                  <a:lnTo>
                    <a:pt x="124" y="133"/>
                  </a:lnTo>
                  <a:lnTo>
                    <a:pt x="129" y="128"/>
                  </a:lnTo>
                  <a:lnTo>
                    <a:pt x="134" y="123"/>
                  </a:lnTo>
                  <a:lnTo>
                    <a:pt x="139" y="117"/>
                  </a:lnTo>
                  <a:lnTo>
                    <a:pt x="142" y="111"/>
                  </a:lnTo>
                  <a:lnTo>
                    <a:pt x="145" y="104"/>
                  </a:lnTo>
                  <a:lnTo>
                    <a:pt x="148" y="98"/>
                  </a:lnTo>
                  <a:lnTo>
                    <a:pt x="149" y="90"/>
                  </a:lnTo>
                  <a:lnTo>
                    <a:pt x="150" y="83"/>
                  </a:lnTo>
                  <a:lnTo>
                    <a:pt x="151" y="75"/>
                  </a:lnTo>
                  <a:lnTo>
                    <a:pt x="150" y="68"/>
                  </a:lnTo>
                  <a:lnTo>
                    <a:pt x="149" y="60"/>
                  </a:lnTo>
                  <a:lnTo>
                    <a:pt x="148" y="53"/>
                  </a:lnTo>
                  <a:lnTo>
                    <a:pt x="145" y="45"/>
                  </a:lnTo>
                  <a:lnTo>
                    <a:pt x="142" y="39"/>
                  </a:lnTo>
                  <a:lnTo>
                    <a:pt x="139" y="33"/>
                  </a:lnTo>
                  <a:lnTo>
                    <a:pt x="134" y="27"/>
                  </a:lnTo>
                  <a:lnTo>
                    <a:pt x="129" y="22"/>
                  </a:lnTo>
                  <a:lnTo>
                    <a:pt x="124" y="17"/>
                  </a:lnTo>
                  <a:lnTo>
                    <a:pt x="118" y="13"/>
                  </a:lnTo>
                  <a:lnTo>
                    <a:pt x="112" y="9"/>
                  </a:lnTo>
                  <a:lnTo>
                    <a:pt x="105" y="6"/>
                  </a:lnTo>
                  <a:lnTo>
                    <a:pt x="98" y="3"/>
                  </a:lnTo>
                  <a:lnTo>
                    <a:pt x="91" y="1"/>
                  </a:lnTo>
                  <a:lnTo>
                    <a:pt x="84" y="0"/>
                  </a:lnTo>
                  <a:lnTo>
                    <a:pt x="7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87" name="Group 186" descr="This image is an icon of a store. ">
            <a:extLst>
              <a:ext uri="{FF2B5EF4-FFF2-40B4-BE49-F238E27FC236}">
                <a16:creationId xmlns:a16="http://schemas.microsoft.com/office/drawing/2014/main" id="{D15DF590-B068-497B-9BD9-EA37C5B68852}"/>
              </a:ext>
            </a:extLst>
          </p:cNvPr>
          <p:cNvGrpSpPr/>
          <p:nvPr/>
        </p:nvGrpSpPr>
        <p:grpSpPr>
          <a:xfrm>
            <a:off x="10043308" y="2389046"/>
            <a:ext cx="215881" cy="187256"/>
            <a:chOff x="3171825" y="2530475"/>
            <a:chExt cx="287338" cy="249238"/>
          </a:xfrm>
          <a:solidFill>
            <a:schemeClr val="bg1"/>
          </a:solidFill>
        </p:grpSpPr>
        <p:sp>
          <p:nvSpPr>
            <p:cNvPr id="188" name="Freeform 535">
              <a:extLst>
                <a:ext uri="{FF2B5EF4-FFF2-40B4-BE49-F238E27FC236}">
                  <a16:creationId xmlns:a16="http://schemas.microsoft.com/office/drawing/2014/main" id="{BD6792E0-34EB-4474-A447-07DA8B31F638}"/>
                </a:ext>
              </a:extLst>
            </p:cNvPr>
            <p:cNvSpPr>
              <a:spLocks noEditPoints="1"/>
            </p:cNvSpPr>
            <p:nvPr/>
          </p:nvSpPr>
          <p:spPr bwMode="auto">
            <a:xfrm>
              <a:off x="3200400" y="2640013"/>
              <a:ext cx="230188" cy="139700"/>
            </a:xfrm>
            <a:custGeom>
              <a:avLst/>
              <a:gdLst>
                <a:gd name="T0" fmla="*/ 481 w 722"/>
                <a:gd name="T1" fmla="*/ 407 h 437"/>
                <a:gd name="T2" fmla="*/ 632 w 722"/>
                <a:gd name="T3" fmla="*/ 106 h 437"/>
                <a:gd name="T4" fmla="*/ 361 w 722"/>
                <a:gd name="T5" fmla="*/ 287 h 437"/>
                <a:gd name="T6" fmla="*/ 90 w 722"/>
                <a:gd name="T7" fmla="*/ 106 h 437"/>
                <a:gd name="T8" fmla="*/ 361 w 722"/>
                <a:gd name="T9" fmla="*/ 287 h 437"/>
                <a:gd name="T10" fmla="*/ 584 w 722"/>
                <a:gd name="T11" fmla="*/ 10 h 437"/>
                <a:gd name="T12" fmla="*/ 555 w 722"/>
                <a:gd name="T13" fmla="*/ 28 h 437"/>
                <a:gd name="T14" fmla="*/ 523 w 722"/>
                <a:gd name="T15" fmla="*/ 39 h 437"/>
                <a:gd name="T16" fmla="*/ 487 w 722"/>
                <a:gd name="T17" fmla="*/ 45 h 437"/>
                <a:gd name="T18" fmla="*/ 450 w 722"/>
                <a:gd name="T19" fmla="*/ 46 h 437"/>
                <a:gd name="T20" fmla="*/ 418 w 722"/>
                <a:gd name="T21" fmla="*/ 42 h 437"/>
                <a:gd name="T22" fmla="*/ 388 w 722"/>
                <a:gd name="T23" fmla="*/ 33 h 437"/>
                <a:gd name="T24" fmla="*/ 360 w 722"/>
                <a:gd name="T25" fmla="*/ 22 h 437"/>
                <a:gd name="T26" fmla="*/ 336 w 722"/>
                <a:gd name="T27" fmla="*/ 22 h 437"/>
                <a:gd name="T28" fmla="*/ 312 w 722"/>
                <a:gd name="T29" fmla="*/ 34 h 437"/>
                <a:gd name="T30" fmla="*/ 285 w 722"/>
                <a:gd name="T31" fmla="*/ 42 h 437"/>
                <a:gd name="T32" fmla="*/ 256 w 722"/>
                <a:gd name="T33" fmla="*/ 46 h 437"/>
                <a:gd name="T34" fmla="*/ 223 w 722"/>
                <a:gd name="T35" fmla="*/ 45 h 437"/>
                <a:gd name="T36" fmla="*/ 188 w 722"/>
                <a:gd name="T37" fmla="*/ 39 h 437"/>
                <a:gd name="T38" fmla="*/ 159 w 722"/>
                <a:gd name="T39" fmla="*/ 28 h 437"/>
                <a:gd name="T40" fmla="*/ 135 w 722"/>
                <a:gd name="T41" fmla="*/ 10 h 437"/>
                <a:gd name="T42" fmla="*/ 110 w 722"/>
                <a:gd name="T43" fmla="*/ 4 h 437"/>
                <a:gd name="T44" fmla="*/ 83 w 722"/>
                <a:gd name="T45" fmla="*/ 10 h 437"/>
                <a:gd name="T46" fmla="*/ 48 w 722"/>
                <a:gd name="T47" fmla="*/ 15 h 437"/>
                <a:gd name="T48" fmla="*/ 15 w 722"/>
                <a:gd name="T49" fmla="*/ 15 h 437"/>
                <a:gd name="T50" fmla="*/ 0 w 722"/>
                <a:gd name="T51" fmla="*/ 422 h 437"/>
                <a:gd name="T52" fmla="*/ 1 w 722"/>
                <a:gd name="T53" fmla="*/ 428 h 437"/>
                <a:gd name="T54" fmla="*/ 4 w 722"/>
                <a:gd name="T55" fmla="*/ 433 h 437"/>
                <a:gd name="T56" fmla="*/ 9 w 722"/>
                <a:gd name="T57" fmla="*/ 436 h 437"/>
                <a:gd name="T58" fmla="*/ 15 w 722"/>
                <a:gd name="T59" fmla="*/ 437 h 437"/>
                <a:gd name="T60" fmla="*/ 647 w 722"/>
                <a:gd name="T61" fmla="*/ 437 h 437"/>
                <a:gd name="T62" fmla="*/ 711 w 722"/>
                <a:gd name="T63" fmla="*/ 437 h 437"/>
                <a:gd name="T64" fmla="*/ 716 w 722"/>
                <a:gd name="T65" fmla="*/ 435 h 437"/>
                <a:gd name="T66" fmla="*/ 720 w 722"/>
                <a:gd name="T67" fmla="*/ 431 h 437"/>
                <a:gd name="T68" fmla="*/ 722 w 722"/>
                <a:gd name="T69" fmla="*/ 426 h 437"/>
                <a:gd name="T70" fmla="*/ 722 w 722"/>
                <a:gd name="T71" fmla="*/ 9 h 437"/>
                <a:gd name="T72" fmla="*/ 700 w 722"/>
                <a:gd name="T73" fmla="*/ 14 h 437"/>
                <a:gd name="T74" fmla="*/ 677 w 722"/>
                <a:gd name="T75" fmla="*/ 16 h 437"/>
                <a:gd name="T76" fmla="*/ 636 w 722"/>
                <a:gd name="T77" fmla="*/ 12 h 437"/>
                <a:gd name="T78" fmla="*/ 597 w 722"/>
                <a:gd name="T79"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22" h="437">
                  <a:moveTo>
                    <a:pt x="632" y="407"/>
                  </a:moveTo>
                  <a:lnTo>
                    <a:pt x="481" y="407"/>
                  </a:lnTo>
                  <a:lnTo>
                    <a:pt x="481" y="106"/>
                  </a:lnTo>
                  <a:lnTo>
                    <a:pt x="632" y="106"/>
                  </a:lnTo>
                  <a:lnTo>
                    <a:pt x="632" y="407"/>
                  </a:lnTo>
                  <a:close/>
                  <a:moveTo>
                    <a:pt x="361" y="287"/>
                  </a:moveTo>
                  <a:lnTo>
                    <a:pt x="90" y="287"/>
                  </a:lnTo>
                  <a:lnTo>
                    <a:pt x="90" y="106"/>
                  </a:lnTo>
                  <a:lnTo>
                    <a:pt x="361" y="106"/>
                  </a:lnTo>
                  <a:lnTo>
                    <a:pt x="361" y="287"/>
                  </a:lnTo>
                  <a:close/>
                  <a:moveTo>
                    <a:pt x="597" y="0"/>
                  </a:moveTo>
                  <a:lnTo>
                    <a:pt x="584" y="10"/>
                  </a:lnTo>
                  <a:lnTo>
                    <a:pt x="570" y="20"/>
                  </a:lnTo>
                  <a:lnTo>
                    <a:pt x="555" y="28"/>
                  </a:lnTo>
                  <a:lnTo>
                    <a:pt x="540" y="34"/>
                  </a:lnTo>
                  <a:lnTo>
                    <a:pt x="523" y="39"/>
                  </a:lnTo>
                  <a:lnTo>
                    <a:pt x="505" y="43"/>
                  </a:lnTo>
                  <a:lnTo>
                    <a:pt x="487" y="45"/>
                  </a:lnTo>
                  <a:lnTo>
                    <a:pt x="466" y="46"/>
                  </a:lnTo>
                  <a:lnTo>
                    <a:pt x="450" y="46"/>
                  </a:lnTo>
                  <a:lnTo>
                    <a:pt x="434" y="44"/>
                  </a:lnTo>
                  <a:lnTo>
                    <a:pt x="418" y="42"/>
                  </a:lnTo>
                  <a:lnTo>
                    <a:pt x="403" y="38"/>
                  </a:lnTo>
                  <a:lnTo>
                    <a:pt x="388" y="33"/>
                  </a:lnTo>
                  <a:lnTo>
                    <a:pt x="374" y="29"/>
                  </a:lnTo>
                  <a:lnTo>
                    <a:pt x="360" y="22"/>
                  </a:lnTo>
                  <a:lnTo>
                    <a:pt x="347" y="15"/>
                  </a:lnTo>
                  <a:lnTo>
                    <a:pt x="336" y="22"/>
                  </a:lnTo>
                  <a:lnTo>
                    <a:pt x="325" y="29"/>
                  </a:lnTo>
                  <a:lnTo>
                    <a:pt x="312" y="34"/>
                  </a:lnTo>
                  <a:lnTo>
                    <a:pt x="299" y="38"/>
                  </a:lnTo>
                  <a:lnTo>
                    <a:pt x="285" y="42"/>
                  </a:lnTo>
                  <a:lnTo>
                    <a:pt x="271" y="44"/>
                  </a:lnTo>
                  <a:lnTo>
                    <a:pt x="256" y="46"/>
                  </a:lnTo>
                  <a:lnTo>
                    <a:pt x="241" y="46"/>
                  </a:lnTo>
                  <a:lnTo>
                    <a:pt x="223" y="45"/>
                  </a:lnTo>
                  <a:lnTo>
                    <a:pt x="204" y="43"/>
                  </a:lnTo>
                  <a:lnTo>
                    <a:pt x="188" y="39"/>
                  </a:lnTo>
                  <a:lnTo>
                    <a:pt x="173" y="35"/>
                  </a:lnTo>
                  <a:lnTo>
                    <a:pt x="159" y="28"/>
                  </a:lnTo>
                  <a:lnTo>
                    <a:pt x="147" y="20"/>
                  </a:lnTo>
                  <a:lnTo>
                    <a:pt x="135" y="10"/>
                  </a:lnTo>
                  <a:lnTo>
                    <a:pt x="123" y="0"/>
                  </a:lnTo>
                  <a:lnTo>
                    <a:pt x="110" y="4"/>
                  </a:lnTo>
                  <a:lnTo>
                    <a:pt x="96" y="7"/>
                  </a:lnTo>
                  <a:lnTo>
                    <a:pt x="83" y="10"/>
                  </a:lnTo>
                  <a:lnTo>
                    <a:pt x="70" y="13"/>
                  </a:lnTo>
                  <a:lnTo>
                    <a:pt x="48" y="15"/>
                  </a:lnTo>
                  <a:lnTo>
                    <a:pt x="30" y="16"/>
                  </a:lnTo>
                  <a:lnTo>
                    <a:pt x="15" y="15"/>
                  </a:lnTo>
                  <a:lnTo>
                    <a:pt x="0" y="13"/>
                  </a:lnTo>
                  <a:lnTo>
                    <a:pt x="0" y="422"/>
                  </a:lnTo>
                  <a:lnTo>
                    <a:pt x="1" y="426"/>
                  </a:lnTo>
                  <a:lnTo>
                    <a:pt x="1" y="428"/>
                  </a:lnTo>
                  <a:lnTo>
                    <a:pt x="3" y="431"/>
                  </a:lnTo>
                  <a:lnTo>
                    <a:pt x="4" y="433"/>
                  </a:lnTo>
                  <a:lnTo>
                    <a:pt x="6" y="435"/>
                  </a:lnTo>
                  <a:lnTo>
                    <a:pt x="9" y="436"/>
                  </a:lnTo>
                  <a:lnTo>
                    <a:pt x="11" y="437"/>
                  </a:lnTo>
                  <a:lnTo>
                    <a:pt x="15" y="437"/>
                  </a:lnTo>
                  <a:lnTo>
                    <a:pt x="466" y="437"/>
                  </a:lnTo>
                  <a:lnTo>
                    <a:pt x="647" y="437"/>
                  </a:lnTo>
                  <a:lnTo>
                    <a:pt x="707" y="437"/>
                  </a:lnTo>
                  <a:lnTo>
                    <a:pt x="711" y="437"/>
                  </a:lnTo>
                  <a:lnTo>
                    <a:pt x="713" y="436"/>
                  </a:lnTo>
                  <a:lnTo>
                    <a:pt x="716" y="435"/>
                  </a:lnTo>
                  <a:lnTo>
                    <a:pt x="718" y="433"/>
                  </a:lnTo>
                  <a:lnTo>
                    <a:pt x="720" y="431"/>
                  </a:lnTo>
                  <a:lnTo>
                    <a:pt x="721" y="428"/>
                  </a:lnTo>
                  <a:lnTo>
                    <a:pt x="722" y="426"/>
                  </a:lnTo>
                  <a:lnTo>
                    <a:pt x="722" y="422"/>
                  </a:lnTo>
                  <a:lnTo>
                    <a:pt x="722" y="9"/>
                  </a:lnTo>
                  <a:lnTo>
                    <a:pt x="712" y="12"/>
                  </a:lnTo>
                  <a:lnTo>
                    <a:pt x="700" y="14"/>
                  </a:lnTo>
                  <a:lnTo>
                    <a:pt x="689" y="16"/>
                  </a:lnTo>
                  <a:lnTo>
                    <a:pt x="677" y="16"/>
                  </a:lnTo>
                  <a:lnTo>
                    <a:pt x="656" y="15"/>
                  </a:lnTo>
                  <a:lnTo>
                    <a:pt x="636" y="12"/>
                  </a:lnTo>
                  <a:lnTo>
                    <a:pt x="615" y="6"/>
                  </a:lnTo>
                  <a:lnTo>
                    <a:pt x="597" y="0"/>
                  </a:lnTo>
                  <a:lnTo>
                    <a:pt x="5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9" name="Freeform 536">
              <a:extLst>
                <a:ext uri="{FF2B5EF4-FFF2-40B4-BE49-F238E27FC236}">
                  <a16:creationId xmlns:a16="http://schemas.microsoft.com/office/drawing/2014/main" id="{7BB4520C-BB13-4668-8D28-815E832C05CF}"/>
                </a:ext>
              </a:extLst>
            </p:cNvPr>
            <p:cNvSpPr>
              <a:spLocks/>
            </p:cNvSpPr>
            <p:nvPr/>
          </p:nvSpPr>
          <p:spPr bwMode="auto">
            <a:xfrm>
              <a:off x="3392488" y="2587625"/>
              <a:ext cx="66675" cy="47625"/>
            </a:xfrm>
            <a:custGeom>
              <a:avLst/>
              <a:gdLst>
                <a:gd name="T0" fmla="*/ 196 w 211"/>
                <a:gd name="T1" fmla="*/ 0 h 151"/>
                <a:gd name="T2" fmla="*/ 181 w 211"/>
                <a:gd name="T3" fmla="*/ 0 h 151"/>
                <a:gd name="T4" fmla="*/ 0 w 211"/>
                <a:gd name="T5" fmla="*/ 0 h 151"/>
                <a:gd name="T6" fmla="*/ 0 w 211"/>
                <a:gd name="T7" fmla="*/ 134 h 151"/>
                <a:gd name="T8" fmla="*/ 11 w 211"/>
                <a:gd name="T9" fmla="*/ 139 h 151"/>
                <a:gd name="T10" fmla="*/ 23 w 211"/>
                <a:gd name="T11" fmla="*/ 143 h 151"/>
                <a:gd name="T12" fmla="*/ 34 w 211"/>
                <a:gd name="T13" fmla="*/ 145 h 151"/>
                <a:gd name="T14" fmla="*/ 44 w 211"/>
                <a:gd name="T15" fmla="*/ 148 h 151"/>
                <a:gd name="T16" fmla="*/ 63 w 211"/>
                <a:gd name="T17" fmla="*/ 150 h 151"/>
                <a:gd name="T18" fmla="*/ 75 w 211"/>
                <a:gd name="T19" fmla="*/ 151 h 151"/>
                <a:gd name="T20" fmla="*/ 87 w 211"/>
                <a:gd name="T21" fmla="*/ 150 h 151"/>
                <a:gd name="T22" fmla="*/ 98 w 211"/>
                <a:gd name="T23" fmla="*/ 149 h 151"/>
                <a:gd name="T24" fmla="*/ 110 w 211"/>
                <a:gd name="T25" fmla="*/ 145 h 151"/>
                <a:gd name="T26" fmla="*/ 120 w 211"/>
                <a:gd name="T27" fmla="*/ 142 h 151"/>
                <a:gd name="T28" fmla="*/ 120 w 211"/>
                <a:gd name="T29" fmla="*/ 142 h 151"/>
                <a:gd name="T30" fmla="*/ 130 w 211"/>
                <a:gd name="T31" fmla="*/ 138 h 151"/>
                <a:gd name="T32" fmla="*/ 139 w 211"/>
                <a:gd name="T33" fmla="*/ 133 h 151"/>
                <a:gd name="T34" fmla="*/ 147 w 211"/>
                <a:gd name="T35" fmla="*/ 127 h 151"/>
                <a:gd name="T36" fmla="*/ 156 w 211"/>
                <a:gd name="T37" fmla="*/ 122 h 151"/>
                <a:gd name="T38" fmla="*/ 163 w 211"/>
                <a:gd name="T39" fmla="*/ 114 h 151"/>
                <a:gd name="T40" fmla="*/ 171 w 211"/>
                <a:gd name="T41" fmla="*/ 108 h 151"/>
                <a:gd name="T42" fmla="*/ 178 w 211"/>
                <a:gd name="T43" fmla="*/ 100 h 151"/>
                <a:gd name="T44" fmla="*/ 185 w 211"/>
                <a:gd name="T45" fmla="*/ 92 h 151"/>
                <a:gd name="T46" fmla="*/ 190 w 211"/>
                <a:gd name="T47" fmla="*/ 83 h 151"/>
                <a:gd name="T48" fmla="*/ 196 w 211"/>
                <a:gd name="T49" fmla="*/ 75 h 151"/>
                <a:gd name="T50" fmla="*/ 200 w 211"/>
                <a:gd name="T51" fmla="*/ 65 h 151"/>
                <a:gd name="T52" fmla="*/ 204 w 211"/>
                <a:gd name="T53" fmla="*/ 55 h 151"/>
                <a:gd name="T54" fmla="*/ 206 w 211"/>
                <a:gd name="T55" fmla="*/ 46 h 151"/>
                <a:gd name="T56" fmla="*/ 208 w 211"/>
                <a:gd name="T57" fmla="*/ 36 h 151"/>
                <a:gd name="T58" fmla="*/ 211 w 211"/>
                <a:gd name="T59" fmla="*/ 25 h 151"/>
                <a:gd name="T60" fmla="*/ 211 w 211"/>
                <a:gd name="T61" fmla="*/ 16 h 151"/>
                <a:gd name="T62" fmla="*/ 211 w 211"/>
                <a:gd name="T63" fmla="*/ 0 h 151"/>
                <a:gd name="T64" fmla="*/ 196 w 211"/>
                <a:gd name="T65"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1" h="151">
                  <a:moveTo>
                    <a:pt x="196" y="0"/>
                  </a:moveTo>
                  <a:lnTo>
                    <a:pt x="181" y="0"/>
                  </a:lnTo>
                  <a:lnTo>
                    <a:pt x="0" y="0"/>
                  </a:lnTo>
                  <a:lnTo>
                    <a:pt x="0" y="134"/>
                  </a:lnTo>
                  <a:lnTo>
                    <a:pt x="11" y="139"/>
                  </a:lnTo>
                  <a:lnTo>
                    <a:pt x="23" y="143"/>
                  </a:lnTo>
                  <a:lnTo>
                    <a:pt x="34" y="145"/>
                  </a:lnTo>
                  <a:lnTo>
                    <a:pt x="44" y="148"/>
                  </a:lnTo>
                  <a:lnTo>
                    <a:pt x="63" y="150"/>
                  </a:lnTo>
                  <a:lnTo>
                    <a:pt x="75" y="151"/>
                  </a:lnTo>
                  <a:lnTo>
                    <a:pt x="87" y="150"/>
                  </a:lnTo>
                  <a:lnTo>
                    <a:pt x="98" y="149"/>
                  </a:lnTo>
                  <a:lnTo>
                    <a:pt x="110" y="145"/>
                  </a:lnTo>
                  <a:lnTo>
                    <a:pt x="120" y="142"/>
                  </a:lnTo>
                  <a:lnTo>
                    <a:pt x="120" y="142"/>
                  </a:lnTo>
                  <a:lnTo>
                    <a:pt x="130" y="138"/>
                  </a:lnTo>
                  <a:lnTo>
                    <a:pt x="139" y="133"/>
                  </a:lnTo>
                  <a:lnTo>
                    <a:pt x="147" y="127"/>
                  </a:lnTo>
                  <a:lnTo>
                    <a:pt x="156" y="122"/>
                  </a:lnTo>
                  <a:lnTo>
                    <a:pt x="163" y="114"/>
                  </a:lnTo>
                  <a:lnTo>
                    <a:pt x="171" y="108"/>
                  </a:lnTo>
                  <a:lnTo>
                    <a:pt x="178" y="100"/>
                  </a:lnTo>
                  <a:lnTo>
                    <a:pt x="185" y="92"/>
                  </a:lnTo>
                  <a:lnTo>
                    <a:pt x="190" y="83"/>
                  </a:lnTo>
                  <a:lnTo>
                    <a:pt x="196" y="75"/>
                  </a:lnTo>
                  <a:lnTo>
                    <a:pt x="200" y="65"/>
                  </a:lnTo>
                  <a:lnTo>
                    <a:pt x="204" y="55"/>
                  </a:lnTo>
                  <a:lnTo>
                    <a:pt x="206" y="46"/>
                  </a:lnTo>
                  <a:lnTo>
                    <a:pt x="208" y="36"/>
                  </a:lnTo>
                  <a:lnTo>
                    <a:pt x="211" y="25"/>
                  </a:lnTo>
                  <a:lnTo>
                    <a:pt x="211" y="16"/>
                  </a:lnTo>
                  <a:lnTo>
                    <a:pt x="211" y="0"/>
                  </a:lnTo>
                  <a:lnTo>
                    <a:pt x="19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0" name="Freeform 537">
              <a:extLst>
                <a:ext uri="{FF2B5EF4-FFF2-40B4-BE49-F238E27FC236}">
                  <a16:creationId xmlns:a16="http://schemas.microsoft.com/office/drawing/2014/main" id="{D457F44E-10E9-4D1E-BAC7-AD92073A8E6D}"/>
                </a:ext>
              </a:extLst>
            </p:cNvPr>
            <p:cNvSpPr>
              <a:spLocks/>
            </p:cNvSpPr>
            <p:nvPr/>
          </p:nvSpPr>
          <p:spPr bwMode="auto">
            <a:xfrm>
              <a:off x="3316288" y="2587625"/>
              <a:ext cx="66675" cy="57150"/>
            </a:xfrm>
            <a:custGeom>
              <a:avLst/>
              <a:gdLst>
                <a:gd name="T0" fmla="*/ 213 w 213"/>
                <a:gd name="T1" fmla="*/ 143 h 181"/>
                <a:gd name="T2" fmla="*/ 211 w 213"/>
                <a:gd name="T3" fmla="*/ 140 h 181"/>
                <a:gd name="T4" fmla="*/ 211 w 213"/>
                <a:gd name="T5" fmla="*/ 136 h 181"/>
                <a:gd name="T6" fmla="*/ 211 w 213"/>
                <a:gd name="T7" fmla="*/ 0 h 181"/>
                <a:gd name="T8" fmla="*/ 0 w 213"/>
                <a:gd name="T9" fmla="*/ 0 h 181"/>
                <a:gd name="T10" fmla="*/ 0 w 213"/>
                <a:gd name="T11" fmla="*/ 151 h 181"/>
                <a:gd name="T12" fmla="*/ 0 w 213"/>
                <a:gd name="T13" fmla="*/ 152 h 181"/>
                <a:gd name="T14" fmla="*/ 0 w 213"/>
                <a:gd name="T15" fmla="*/ 153 h 181"/>
                <a:gd name="T16" fmla="*/ 11 w 213"/>
                <a:gd name="T17" fmla="*/ 159 h 181"/>
                <a:gd name="T18" fmla="*/ 23 w 213"/>
                <a:gd name="T19" fmla="*/ 165 h 181"/>
                <a:gd name="T20" fmla="*/ 34 w 213"/>
                <a:gd name="T21" fmla="*/ 169 h 181"/>
                <a:gd name="T22" fmla="*/ 48 w 213"/>
                <a:gd name="T23" fmla="*/ 173 h 181"/>
                <a:gd name="T24" fmla="*/ 61 w 213"/>
                <a:gd name="T25" fmla="*/ 177 h 181"/>
                <a:gd name="T26" fmla="*/ 76 w 213"/>
                <a:gd name="T27" fmla="*/ 179 h 181"/>
                <a:gd name="T28" fmla="*/ 90 w 213"/>
                <a:gd name="T29" fmla="*/ 181 h 181"/>
                <a:gd name="T30" fmla="*/ 105 w 213"/>
                <a:gd name="T31" fmla="*/ 181 h 181"/>
                <a:gd name="T32" fmla="*/ 122 w 213"/>
                <a:gd name="T33" fmla="*/ 180 h 181"/>
                <a:gd name="T34" fmla="*/ 138 w 213"/>
                <a:gd name="T35" fmla="*/ 179 h 181"/>
                <a:gd name="T36" fmla="*/ 152 w 213"/>
                <a:gd name="T37" fmla="*/ 175 h 181"/>
                <a:gd name="T38" fmla="*/ 166 w 213"/>
                <a:gd name="T39" fmla="*/ 171 h 181"/>
                <a:gd name="T40" fmla="*/ 179 w 213"/>
                <a:gd name="T41" fmla="*/ 167 h 181"/>
                <a:gd name="T42" fmla="*/ 192 w 213"/>
                <a:gd name="T43" fmla="*/ 160 h 181"/>
                <a:gd name="T44" fmla="*/ 203 w 213"/>
                <a:gd name="T45" fmla="*/ 153 h 181"/>
                <a:gd name="T46" fmla="*/ 213 w 213"/>
                <a:gd name="T47" fmla="*/ 14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3" h="181">
                  <a:moveTo>
                    <a:pt x="213" y="143"/>
                  </a:moveTo>
                  <a:lnTo>
                    <a:pt x="211" y="140"/>
                  </a:lnTo>
                  <a:lnTo>
                    <a:pt x="211" y="136"/>
                  </a:lnTo>
                  <a:lnTo>
                    <a:pt x="211" y="0"/>
                  </a:lnTo>
                  <a:lnTo>
                    <a:pt x="0" y="0"/>
                  </a:lnTo>
                  <a:lnTo>
                    <a:pt x="0" y="151"/>
                  </a:lnTo>
                  <a:lnTo>
                    <a:pt x="0" y="152"/>
                  </a:lnTo>
                  <a:lnTo>
                    <a:pt x="0" y="153"/>
                  </a:lnTo>
                  <a:lnTo>
                    <a:pt x="11" y="159"/>
                  </a:lnTo>
                  <a:lnTo>
                    <a:pt x="23" y="165"/>
                  </a:lnTo>
                  <a:lnTo>
                    <a:pt x="34" y="169"/>
                  </a:lnTo>
                  <a:lnTo>
                    <a:pt x="48" y="173"/>
                  </a:lnTo>
                  <a:lnTo>
                    <a:pt x="61" y="177"/>
                  </a:lnTo>
                  <a:lnTo>
                    <a:pt x="76" y="179"/>
                  </a:lnTo>
                  <a:lnTo>
                    <a:pt x="90" y="181"/>
                  </a:lnTo>
                  <a:lnTo>
                    <a:pt x="105" y="181"/>
                  </a:lnTo>
                  <a:lnTo>
                    <a:pt x="122" y="180"/>
                  </a:lnTo>
                  <a:lnTo>
                    <a:pt x="138" y="179"/>
                  </a:lnTo>
                  <a:lnTo>
                    <a:pt x="152" y="175"/>
                  </a:lnTo>
                  <a:lnTo>
                    <a:pt x="166" y="171"/>
                  </a:lnTo>
                  <a:lnTo>
                    <a:pt x="179" y="167"/>
                  </a:lnTo>
                  <a:lnTo>
                    <a:pt x="192" y="160"/>
                  </a:lnTo>
                  <a:lnTo>
                    <a:pt x="203" y="153"/>
                  </a:lnTo>
                  <a:lnTo>
                    <a:pt x="213" y="1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1" name="Freeform 538">
              <a:extLst>
                <a:ext uri="{FF2B5EF4-FFF2-40B4-BE49-F238E27FC236}">
                  <a16:creationId xmlns:a16="http://schemas.microsoft.com/office/drawing/2014/main" id="{E440043D-E3EB-4345-975C-794262545B8B}"/>
                </a:ext>
              </a:extLst>
            </p:cNvPr>
            <p:cNvSpPr>
              <a:spLocks/>
            </p:cNvSpPr>
            <p:nvPr/>
          </p:nvSpPr>
          <p:spPr bwMode="auto">
            <a:xfrm>
              <a:off x="3249613" y="2587625"/>
              <a:ext cx="57150" cy="57150"/>
            </a:xfrm>
            <a:custGeom>
              <a:avLst/>
              <a:gdLst>
                <a:gd name="T0" fmla="*/ 0 w 181"/>
                <a:gd name="T1" fmla="*/ 0 h 181"/>
                <a:gd name="T2" fmla="*/ 0 w 181"/>
                <a:gd name="T3" fmla="*/ 149 h 181"/>
                <a:gd name="T4" fmla="*/ 8 w 181"/>
                <a:gd name="T5" fmla="*/ 157 h 181"/>
                <a:gd name="T6" fmla="*/ 18 w 181"/>
                <a:gd name="T7" fmla="*/ 164 h 181"/>
                <a:gd name="T8" fmla="*/ 28 w 181"/>
                <a:gd name="T9" fmla="*/ 169 h 181"/>
                <a:gd name="T10" fmla="*/ 38 w 181"/>
                <a:gd name="T11" fmla="*/ 173 h 181"/>
                <a:gd name="T12" fmla="*/ 49 w 181"/>
                <a:gd name="T13" fmla="*/ 177 h 181"/>
                <a:gd name="T14" fmla="*/ 62 w 181"/>
                <a:gd name="T15" fmla="*/ 179 h 181"/>
                <a:gd name="T16" fmla="*/ 75 w 181"/>
                <a:gd name="T17" fmla="*/ 181 h 181"/>
                <a:gd name="T18" fmla="*/ 90 w 181"/>
                <a:gd name="T19" fmla="*/ 181 h 181"/>
                <a:gd name="T20" fmla="*/ 103 w 181"/>
                <a:gd name="T21" fmla="*/ 181 h 181"/>
                <a:gd name="T22" fmla="*/ 116 w 181"/>
                <a:gd name="T23" fmla="*/ 179 h 181"/>
                <a:gd name="T24" fmla="*/ 129 w 181"/>
                <a:gd name="T25" fmla="*/ 178 h 181"/>
                <a:gd name="T26" fmla="*/ 139 w 181"/>
                <a:gd name="T27" fmla="*/ 174 h 181"/>
                <a:gd name="T28" fmla="*/ 151 w 181"/>
                <a:gd name="T29" fmla="*/ 170 h 181"/>
                <a:gd name="T30" fmla="*/ 161 w 181"/>
                <a:gd name="T31" fmla="*/ 166 h 181"/>
                <a:gd name="T32" fmla="*/ 171 w 181"/>
                <a:gd name="T33" fmla="*/ 160 h 181"/>
                <a:gd name="T34" fmla="*/ 181 w 181"/>
                <a:gd name="T35" fmla="*/ 154 h 181"/>
                <a:gd name="T36" fmla="*/ 180 w 181"/>
                <a:gd name="T37" fmla="*/ 152 h 181"/>
                <a:gd name="T38" fmla="*/ 180 w 181"/>
                <a:gd name="T39" fmla="*/ 151 h 181"/>
                <a:gd name="T40" fmla="*/ 180 w 181"/>
                <a:gd name="T41" fmla="*/ 0 h 181"/>
                <a:gd name="T42" fmla="*/ 0 w 181"/>
                <a:gd name="T43" fmla="*/ 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 h="181">
                  <a:moveTo>
                    <a:pt x="0" y="0"/>
                  </a:moveTo>
                  <a:lnTo>
                    <a:pt x="0" y="149"/>
                  </a:lnTo>
                  <a:lnTo>
                    <a:pt x="8" y="157"/>
                  </a:lnTo>
                  <a:lnTo>
                    <a:pt x="18" y="164"/>
                  </a:lnTo>
                  <a:lnTo>
                    <a:pt x="28" y="169"/>
                  </a:lnTo>
                  <a:lnTo>
                    <a:pt x="38" y="173"/>
                  </a:lnTo>
                  <a:lnTo>
                    <a:pt x="49" y="177"/>
                  </a:lnTo>
                  <a:lnTo>
                    <a:pt x="62" y="179"/>
                  </a:lnTo>
                  <a:lnTo>
                    <a:pt x="75" y="181"/>
                  </a:lnTo>
                  <a:lnTo>
                    <a:pt x="90" y="181"/>
                  </a:lnTo>
                  <a:lnTo>
                    <a:pt x="103" y="181"/>
                  </a:lnTo>
                  <a:lnTo>
                    <a:pt x="116" y="179"/>
                  </a:lnTo>
                  <a:lnTo>
                    <a:pt x="129" y="178"/>
                  </a:lnTo>
                  <a:lnTo>
                    <a:pt x="139" y="174"/>
                  </a:lnTo>
                  <a:lnTo>
                    <a:pt x="151" y="170"/>
                  </a:lnTo>
                  <a:lnTo>
                    <a:pt x="161" y="166"/>
                  </a:lnTo>
                  <a:lnTo>
                    <a:pt x="171" y="160"/>
                  </a:lnTo>
                  <a:lnTo>
                    <a:pt x="181" y="154"/>
                  </a:lnTo>
                  <a:lnTo>
                    <a:pt x="180" y="152"/>
                  </a:lnTo>
                  <a:lnTo>
                    <a:pt x="180" y="151"/>
                  </a:lnTo>
                  <a:lnTo>
                    <a:pt x="180"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2" name="Freeform 539">
              <a:extLst>
                <a:ext uri="{FF2B5EF4-FFF2-40B4-BE49-F238E27FC236}">
                  <a16:creationId xmlns:a16="http://schemas.microsoft.com/office/drawing/2014/main" id="{9142414C-2FFD-49DE-802C-5D4F80E11F88}"/>
                </a:ext>
              </a:extLst>
            </p:cNvPr>
            <p:cNvSpPr>
              <a:spLocks/>
            </p:cNvSpPr>
            <p:nvPr/>
          </p:nvSpPr>
          <p:spPr bwMode="auto">
            <a:xfrm>
              <a:off x="3171825" y="2587625"/>
              <a:ext cx="68263" cy="47625"/>
            </a:xfrm>
            <a:custGeom>
              <a:avLst/>
              <a:gdLst>
                <a:gd name="T0" fmla="*/ 211 w 211"/>
                <a:gd name="T1" fmla="*/ 133 h 151"/>
                <a:gd name="T2" fmla="*/ 211 w 211"/>
                <a:gd name="T3" fmla="*/ 0 h 151"/>
                <a:gd name="T4" fmla="*/ 30 w 211"/>
                <a:gd name="T5" fmla="*/ 0 h 151"/>
                <a:gd name="T6" fmla="*/ 15 w 211"/>
                <a:gd name="T7" fmla="*/ 0 h 151"/>
                <a:gd name="T8" fmla="*/ 0 w 211"/>
                <a:gd name="T9" fmla="*/ 0 h 151"/>
                <a:gd name="T10" fmla="*/ 0 w 211"/>
                <a:gd name="T11" fmla="*/ 16 h 151"/>
                <a:gd name="T12" fmla="*/ 1 w 211"/>
                <a:gd name="T13" fmla="*/ 30 h 151"/>
                <a:gd name="T14" fmla="*/ 2 w 211"/>
                <a:gd name="T15" fmla="*/ 42 h 151"/>
                <a:gd name="T16" fmla="*/ 5 w 211"/>
                <a:gd name="T17" fmla="*/ 56 h 151"/>
                <a:gd name="T18" fmla="*/ 9 w 211"/>
                <a:gd name="T19" fmla="*/ 68 h 151"/>
                <a:gd name="T20" fmla="*/ 13 w 211"/>
                <a:gd name="T21" fmla="*/ 80 h 151"/>
                <a:gd name="T22" fmla="*/ 20 w 211"/>
                <a:gd name="T23" fmla="*/ 92 h 151"/>
                <a:gd name="T24" fmla="*/ 26 w 211"/>
                <a:gd name="T25" fmla="*/ 101 h 151"/>
                <a:gd name="T26" fmla="*/ 35 w 211"/>
                <a:gd name="T27" fmla="*/ 111 h 151"/>
                <a:gd name="T28" fmla="*/ 42 w 211"/>
                <a:gd name="T29" fmla="*/ 120 h 151"/>
                <a:gd name="T30" fmla="*/ 52 w 211"/>
                <a:gd name="T31" fmla="*/ 128 h 151"/>
                <a:gd name="T32" fmla="*/ 62 w 211"/>
                <a:gd name="T33" fmla="*/ 135 h 151"/>
                <a:gd name="T34" fmla="*/ 72 w 211"/>
                <a:gd name="T35" fmla="*/ 140 h 151"/>
                <a:gd name="T36" fmla="*/ 84 w 211"/>
                <a:gd name="T37" fmla="*/ 144 h 151"/>
                <a:gd name="T38" fmla="*/ 95 w 211"/>
                <a:gd name="T39" fmla="*/ 148 h 151"/>
                <a:gd name="T40" fmla="*/ 108 w 211"/>
                <a:gd name="T41" fmla="*/ 150 h 151"/>
                <a:gd name="T42" fmla="*/ 120 w 211"/>
                <a:gd name="T43" fmla="*/ 151 h 151"/>
                <a:gd name="T44" fmla="*/ 137 w 211"/>
                <a:gd name="T45" fmla="*/ 150 h 151"/>
                <a:gd name="T46" fmla="*/ 159 w 211"/>
                <a:gd name="T47" fmla="*/ 147 h 151"/>
                <a:gd name="T48" fmla="*/ 172 w 211"/>
                <a:gd name="T49" fmla="*/ 144 h 151"/>
                <a:gd name="T50" fmla="*/ 185 w 211"/>
                <a:gd name="T51" fmla="*/ 141 h 151"/>
                <a:gd name="T52" fmla="*/ 198 w 211"/>
                <a:gd name="T53" fmla="*/ 138 h 151"/>
                <a:gd name="T54" fmla="*/ 211 w 211"/>
                <a:gd name="T55" fmla="*/ 133 h 151"/>
                <a:gd name="T56" fmla="*/ 211 w 211"/>
                <a:gd name="T57" fmla="*/ 13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1" h="151">
                  <a:moveTo>
                    <a:pt x="211" y="133"/>
                  </a:moveTo>
                  <a:lnTo>
                    <a:pt x="211" y="0"/>
                  </a:lnTo>
                  <a:lnTo>
                    <a:pt x="30" y="0"/>
                  </a:lnTo>
                  <a:lnTo>
                    <a:pt x="15" y="0"/>
                  </a:lnTo>
                  <a:lnTo>
                    <a:pt x="0" y="0"/>
                  </a:lnTo>
                  <a:lnTo>
                    <a:pt x="0" y="16"/>
                  </a:lnTo>
                  <a:lnTo>
                    <a:pt x="1" y="30"/>
                  </a:lnTo>
                  <a:lnTo>
                    <a:pt x="2" y="42"/>
                  </a:lnTo>
                  <a:lnTo>
                    <a:pt x="5" y="56"/>
                  </a:lnTo>
                  <a:lnTo>
                    <a:pt x="9" y="68"/>
                  </a:lnTo>
                  <a:lnTo>
                    <a:pt x="13" y="80"/>
                  </a:lnTo>
                  <a:lnTo>
                    <a:pt x="20" y="92"/>
                  </a:lnTo>
                  <a:lnTo>
                    <a:pt x="26" y="101"/>
                  </a:lnTo>
                  <a:lnTo>
                    <a:pt x="35" y="111"/>
                  </a:lnTo>
                  <a:lnTo>
                    <a:pt x="42" y="120"/>
                  </a:lnTo>
                  <a:lnTo>
                    <a:pt x="52" y="128"/>
                  </a:lnTo>
                  <a:lnTo>
                    <a:pt x="62" y="135"/>
                  </a:lnTo>
                  <a:lnTo>
                    <a:pt x="72" y="140"/>
                  </a:lnTo>
                  <a:lnTo>
                    <a:pt x="84" y="144"/>
                  </a:lnTo>
                  <a:lnTo>
                    <a:pt x="95" y="148"/>
                  </a:lnTo>
                  <a:lnTo>
                    <a:pt x="108" y="150"/>
                  </a:lnTo>
                  <a:lnTo>
                    <a:pt x="120" y="151"/>
                  </a:lnTo>
                  <a:lnTo>
                    <a:pt x="137" y="150"/>
                  </a:lnTo>
                  <a:lnTo>
                    <a:pt x="159" y="147"/>
                  </a:lnTo>
                  <a:lnTo>
                    <a:pt x="172" y="144"/>
                  </a:lnTo>
                  <a:lnTo>
                    <a:pt x="185" y="141"/>
                  </a:lnTo>
                  <a:lnTo>
                    <a:pt x="198" y="138"/>
                  </a:lnTo>
                  <a:lnTo>
                    <a:pt x="211" y="133"/>
                  </a:lnTo>
                  <a:lnTo>
                    <a:pt x="211" y="1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3" name="Freeform 540">
              <a:extLst>
                <a:ext uri="{FF2B5EF4-FFF2-40B4-BE49-F238E27FC236}">
                  <a16:creationId xmlns:a16="http://schemas.microsoft.com/office/drawing/2014/main" id="{7CC911BD-BFF7-45AB-9E60-BEF99CB40128}"/>
                </a:ext>
              </a:extLst>
            </p:cNvPr>
            <p:cNvSpPr>
              <a:spLocks/>
            </p:cNvSpPr>
            <p:nvPr/>
          </p:nvSpPr>
          <p:spPr bwMode="auto">
            <a:xfrm>
              <a:off x="3382963" y="2722563"/>
              <a:ext cx="9525" cy="9525"/>
            </a:xfrm>
            <a:custGeom>
              <a:avLst/>
              <a:gdLst>
                <a:gd name="T0" fmla="*/ 15 w 30"/>
                <a:gd name="T1" fmla="*/ 30 h 30"/>
                <a:gd name="T2" fmla="*/ 17 w 30"/>
                <a:gd name="T3" fmla="*/ 29 h 30"/>
                <a:gd name="T4" fmla="*/ 21 w 30"/>
                <a:gd name="T5" fmla="*/ 28 h 30"/>
                <a:gd name="T6" fmla="*/ 23 w 30"/>
                <a:gd name="T7" fmla="*/ 27 h 30"/>
                <a:gd name="T8" fmla="*/ 26 w 30"/>
                <a:gd name="T9" fmla="*/ 25 h 30"/>
                <a:gd name="T10" fmla="*/ 27 w 30"/>
                <a:gd name="T11" fmla="*/ 23 h 30"/>
                <a:gd name="T12" fmla="*/ 29 w 30"/>
                <a:gd name="T13" fmla="*/ 21 h 30"/>
                <a:gd name="T14" fmla="*/ 29 w 30"/>
                <a:gd name="T15" fmla="*/ 17 h 30"/>
                <a:gd name="T16" fmla="*/ 30 w 30"/>
                <a:gd name="T17" fmla="*/ 15 h 30"/>
                <a:gd name="T18" fmla="*/ 29 w 30"/>
                <a:gd name="T19" fmla="*/ 12 h 30"/>
                <a:gd name="T20" fmla="*/ 29 w 30"/>
                <a:gd name="T21" fmla="*/ 9 h 30"/>
                <a:gd name="T22" fmla="*/ 27 w 30"/>
                <a:gd name="T23" fmla="*/ 7 h 30"/>
                <a:gd name="T24" fmla="*/ 26 w 30"/>
                <a:gd name="T25" fmla="*/ 4 h 30"/>
                <a:gd name="T26" fmla="*/ 23 w 30"/>
                <a:gd name="T27" fmla="*/ 2 h 30"/>
                <a:gd name="T28" fmla="*/ 21 w 30"/>
                <a:gd name="T29" fmla="*/ 1 h 30"/>
                <a:gd name="T30" fmla="*/ 17 w 30"/>
                <a:gd name="T31" fmla="*/ 0 h 30"/>
                <a:gd name="T32" fmla="*/ 15 w 30"/>
                <a:gd name="T33" fmla="*/ 0 h 30"/>
                <a:gd name="T34" fmla="*/ 12 w 30"/>
                <a:gd name="T35" fmla="*/ 0 h 30"/>
                <a:gd name="T36" fmla="*/ 9 w 30"/>
                <a:gd name="T37" fmla="*/ 1 h 30"/>
                <a:gd name="T38" fmla="*/ 7 w 30"/>
                <a:gd name="T39" fmla="*/ 2 h 30"/>
                <a:gd name="T40" fmla="*/ 5 w 30"/>
                <a:gd name="T41" fmla="*/ 4 h 30"/>
                <a:gd name="T42" fmla="*/ 2 w 30"/>
                <a:gd name="T43" fmla="*/ 7 h 30"/>
                <a:gd name="T44" fmla="*/ 1 w 30"/>
                <a:gd name="T45" fmla="*/ 9 h 30"/>
                <a:gd name="T46" fmla="*/ 0 w 30"/>
                <a:gd name="T47" fmla="*/ 12 h 30"/>
                <a:gd name="T48" fmla="*/ 0 w 30"/>
                <a:gd name="T49" fmla="*/ 15 h 30"/>
                <a:gd name="T50" fmla="*/ 0 w 30"/>
                <a:gd name="T51" fmla="*/ 17 h 30"/>
                <a:gd name="T52" fmla="*/ 1 w 30"/>
                <a:gd name="T53" fmla="*/ 21 h 30"/>
                <a:gd name="T54" fmla="*/ 2 w 30"/>
                <a:gd name="T55" fmla="*/ 23 h 30"/>
                <a:gd name="T56" fmla="*/ 5 w 30"/>
                <a:gd name="T57" fmla="*/ 25 h 30"/>
                <a:gd name="T58" fmla="*/ 7 w 30"/>
                <a:gd name="T59" fmla="*/ 27 h 30"/>
                <a:gd name="T60" fmla="*/ 9 w 30"/>
                <a:gd name="T61" fmla="*/ 28 h 30"/>
                <a:gd name="T62" fmla="*/ 12 w 30"/>
                <a:gd name="T63" fmla="*/ 29 h 30"/>
                <a:gd name="T64" fmla="*/ 15 w 30"/>
                <a:gd name="T65"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30">
                  <a:moveTo>
                    <a:pt x="15" y="30"/>
                  </a:moveTo>
                  <a:lnTo>
                    <a:pt x="17" y="29"/>
                  </a:lnTo>
                  <a:lnTo>
                    <a:pt x="21" y="28"/>
                  </a:lnTo>
                  <a:lnTo>
                    <a:pt x="23" y="27"/>
                  </a:lnTo>
                  <a:lnTo>
                    <a:pt x="26" y="25"/>
                  </a:lnTo>
                  <a:lnTo>
                    <a:pt x="27" y="23"/>
                  </a:lnTo>
                  <a:lnTo>
                    <a:pt x="29" y="21"/>
                  </a:lnTo>
                  <a:lnTo>
                    <a:pt x="29" y="17"/>
                  </a:lnTo>
                  <a:lnTo>
                    <a:pt x="30" y="15"/>
                  </a:lnTo>
                  <a:lnTo>
                    <a:pt x="29" y="12"/>
                  </a:lnTo>
                  <a:lnTo>
                    <a:pt x="29" y="9"/>
                  </a:lnTo>
                  <a:lnTo>
                    <a:pt x="27" y="7"/>
                  </a:lnTo>
                  <a:lnTo>
                    <a:pt x="26" y="4"/>
                  </a:lnTo>
                  <a:lnTo>
                    <a:pt x="23" y="2"/>
                  </a:lnTo>
                  <a:lnTo>
                    <a:pt x="21" y="1"/>
                  </a:lnTo>
                  <a:lnTo>
                    <a:pt x="17" y="0"/>
                  </a:lnTo>
                  <a:lnTo>
                    <a:pt x="15" y="0"/>
                  </a:lnTo>
                  <a:lnTo>
                    <a:pt x="12" y="0"/>
                  </a:lnTo>
                  <a:lnTo>
                    <a:pt x="9" y="1"/>
                  </a:lnTo>
                  <a:lnTo>
                    <a:pt x="7" y="2"/>
                  </a:lnTo>
                  <a:lnTo>
                    <a:pt x="5" y="4"/>
                  </a:lnTo>
                  <a:lnTo>
                    <a:pt x="2" y="7"/>
                  </a:lnTo>
                  <a:lnTo>
                    <a:pt x="1" y="9"/>
                  </a:lnTo>
                  <a:lnTo>
                    <a:pt x="0" y="12"/>
                  </a:lnTo>
                  <a:lnTo>
                    <a:pt x="0" y="15"/>
                  </a:lnTo>
                  <a:lnTo>
                    <a:pt x="0" y="17"/>
                  </a:lnTo>
                  <a:lnTo>
                    <a:pt x="1" y="21"/>
                  </a:lnTo>
                  <a:lnTo>
                    <a:pt x="2" y="23"/>
                  </a:lnTo>
                  <a:lnTo>
                    <a:pt x="5" y="25"/>
                  </a:lnTo>
                  <a:lnTo>
                    <a:pt x="7" y="27"/>
                  </a:lnTo>
                  <a:lnTo>
                    <a:pt x="9" y="28"/>
                  </a:lnTo>
                  <a:lnTo>
                    <a:pt x="12" y="29"/>
                  </a:lnTo>
                  <a:lnTo>
                    <a:pt x="15" y="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4" name="Freeform 541">
              <a:extLst>
                <a:ext uri="{FF2B5EF4-FFF2-40B4-BE49-F238E27FC236}">
                  <a16:creationId xmlns:a16="http://schemas.microsoft.com/office/drawing/2014/main" id="{A1BCCE46-D758-4E1D-8A5C-D21AB44E42DD}"/>
                </a:ext>
              </a:extLst>
            </p:cNvPr>
            <p:cNvSpPr>
              <a:spLocks/>
            </p:cNvSpPr>
            <p:nvPr/>
          </p:nvSpPr>
          <p:spPr bwMode="auto">
            <a:xfrm>
              <a:off x="3175000" y="2530475"/>
              <a:ext cx="80963" cy="47625"/>
            </a:xfrm>
            <a:custGeom>
              <a:avLst/>
              <a:gdLst>
                <a:gd name="T0" fmla="*/ 35 w 258"/>
                <a:gd name="T1" fmla="*/ 151 h 151"/>
                <a:gd name="T2" fmla="*/ 208 w 258"/>
                <a:gd name="T3" fmla="*/ 151 h 151"/>
                <a:gd name="T4" fmla="*/ 258 w 258"/>
                <a:gd name="T5" fmla="*/ 0 h 151"/>
                <a:gd name="T6" fmla="*/ 99 w 258"/>
                <a:gd name="T7" fmla="*/ 0 h 151"/>
                <a:gd name="T8" fmla="*/ 95 w 258"/>
                <a:gd name="T9" fmla="*/ 1 h 151"/>
                <a:gd name="T10" fmla="*/ 91 w 258"/>
                <a:gd name="T11" fmla="*/ 2 h 151"/>
                <a:gd name="T12" fmla="*/ 88 w 258"/>
                <a:gd name="T13" fmla="*/ 5 h 151"/>
                <a:gd name="T14" fmla="*/ 86 w 258"/>
                <a:gd name="T15" fmla="*/ 8 h 151"/>
                <a:gd name="T16" fmla="*/ 18 w 258"/>
                <a:gd name="T17" fmla="*/ 120 h 151"/>
                <a:gd name="T18" fmla="*/ 0 w 258"/>
                <a:gd name="T19" fmla="*/ 151 h 151"/>
                <a:gd name="T20" fmla="*/ 9 w 258"/>
                <a:gd name="T21" fmla="*/ 151 h 151"/>
                <a:gd name="T22" fmla="*/ 35 w 258"/>
                <a:gd name="T23"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51">
                  <a:moveTo>
                    <a:pt x="35" y="151"/>
                  </a:moveTo>
                  <a:lnTo>
                    <a:pt x="208" y="151"/>
                  </a:lnTo>
                  <a:lnTo>
                    <a:pt x="258" y="0"/>
                  </a:lnTo>
                  <a:lnTo>
                    <a:pt x="99" y="0"/>
                  </a:lnTo>
                  <a:lnTo>
                    <a:pt x="95" y="1"/>
                  </a:lnTo>
                  <a:lnTo>
                    <a:pt x="91" y="2"/>
                  </a:lnTo>
                  <a:lnTo>
                    <a:pt x="88" y="5"/>
                  </a:lnTo>
                  <a:lnTo>
                    <a:pt x="86" y="8"/>
                  </a:lnTo>
                  <a:lnTo>
                    <a:pt x="18" y="120"/>
                  </a:lnTo>
                  <a:lnTo>
                    <a:pt x="0" y="151"/>
                  </a:lnTo>
                  <a:lnTo>
                    <a:pt x="9" y="151"/>
                  </a:lnTo>
                  <a:lnTo>
                    <a:pt x="3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5" name="Freeform 542">
              <a:extLst>
                <a:ext uri="{FF2B5EF4-FFF2-40B4-BE49-F238E27FC236}">
                  <a16:creationId xmlns:a16="http://schemas.microsoft.com/office/drawing/2014/main" id="{7254A82D-A287-4169-94DD-99188E5F674C}"/>
                </a:ext>
              </a:extLst>
            </p:cNvPr>
            <p:cNvSpPr>
              <a:spLocks/>
            </p:cNvSpPr>
            <p:nvPr/>
          </p:nvSpPr>
          <p:spPr bwMode="auto">
            <a:xfrm>
              <a:off x="3251200" y="2530475"/>
              <a:ext cx="55563" cy="47625"/>
            </a:xfrm>
            <a:custGeom>
              <a:avLst/>
              <a:gdLst>
                <a:gd name="T0" fmla="*/ 175 w 175"/>
                <a:gd name="T1" fmla="*/ 151 h 151"/>
                <a:gd name="T2" fmla="*/ 175 w 175"/>
                <a:gd name="T3" fmla="*/ 0 h 151"/>
                <a:gd name="T4" fmla="*/ 51 w 175"/>
                <a:gd name="T5" fmla="*/ 0 h 151"/>
                <a:gd name="T6" fmla="*/ 0 w 175"/>
                <a:gd name="T7" fmla="*/ 151 h 151"/>
                <a:gd name="T8" fmla="*/ 175 w 175"/>
                <a:gd name="T9" fmla="*/ 151 h 151"/>
              </a:gdLst>
              <a:ahLst/>
              <a:cxnLst>
                <a:cxn ang="0">
                  <a:pos x="T0" y="T1"/>
                </a:cxn>
                <a:cxn ang="0">
                  <a:pos x="T2" y="T3"/>
                </a:cxn>
                <a:cxn ang="0">
                  <a:pos x="T4" y="T5"/>
                </a:cxn>
                <a:cxn ang="0">
                  <a:pos x="T6" y="T7"/>
                </a:cxn>
                <a:cxn ang="0">
                  <a:pos x="T8" y="T9"/>
                </a:cxn>
              </a:cxnLst>
              <a:rect l="0" t="0" r="r" b="b"/>
              <a:pathLst>
                <a:path w="175" h="151">
                  <a:moveTo>
                    <a:pt x="175" y="151"/>
                  </a:moveTo>
                  <a:lnTo>
                    <a:pt x="175" y="0"/>
                  </a:lnTo>
                  <a:lnTo>
                    <a:pt x="51" y="0"/>
                  </a:lnTo>
                  <a:lnTo>
                    <a:pt x="0" y="151"/>
                  </a:lnTo>
                  <a:lnTo>
                    <a:pt x="17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6" name="Freeform 543">
              <a:extLst>
                <a:ext uri="{FF2B5EF4-FFF2-40B4-BE49-F238E27FC236}">
                  <a16:creationId xmlns:a16="http://schemas.microsoft.com/office/drawing/2014/main" id="{9CC83424-906E-4B70-A7A0-404280974D11}"/>
                </a:ext>
              </a:extLst>
            </p:cNvPr>
            <p:cNvSpPr>
              <a:spLocks/>
            </p:cNvSpPr>
            <p:nvPr/>
          </p:nvSpPr>
          <p:spPr bwMode="auto">
            <a:xfrm>
              <a:off x="3375025" y="2530475"/>
              <a:ext cx="82550" cy="47625"/>
            </a:xfrm>
            <a:custGeom>
              <a:avLst/>
              <a:gdLst>
                <a:gd name="T0" fmla="*/ 223 w 258"/>
                <a:gd name="T1" fmla="*/ 151 h 151"/>
                <a:gd name="T2" fmla="*/ 250 w 258"/>
                <a:gd name="T3" fmla="*/ 151 h 151"/>
                <a:gd name="T4" fmla="*/ 258 w 258"/>
                <a:gd name="T5" fmla="*/ 151 h 151"/>
                <a:gd name="T6" fmla="*/ 240 w 258"/>
                <a:gd name="T7" fmla="*/ 120 h 151"/>
                <a:gd name="T8" fmla="*/ 172 w 258"/>
                <a:gd name="T9" fmla="*/ 8 h 151"/>
                <a:gd name="T10" fmla="*/ 170 w 258"/>
                <a:gd name="T11" fmla="*/ 5 h 151"/>
                <a:gd name="T12" fmla="*/ 167 w 258"/>
                <a:gd name="T13" fmla="*/ 2 h 151"/>
                <a:gd name="T14" fmla="*/ 164 w 258"/>
                <a:gd name="T15" fmla="*/ 1 h 151"/>
                <a:gd name="T16" fmla="*/ 159 w 258"/>
                <a:gd name="T17" fmla="*/ 0 h 151"/>
                <a:gd name="T18" fmla="*/ 0 w 258"/>
                <a:gd name="T19" fmla="*/ 0 h 151"/>
                <a:gd name="T20" fmla="*/ 50 w 258"/>
                <a:gd name="T21" fmla="*/ 151 h 151"/>
                <a:gd name="T22" fmla="*/ 223 w 258"/>
                <a:gd name="T23" fmla="*/ 15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8" h="151">
                  <a:moveTo>
                    <a:pt x="223" y="151"/>
                  </a:moveTo>
                  <a:lnTo>
                    <a:pt x="250" y="151"/>
                  </a:lnTo>
                  <a:lnTo>
                    <a:pt x="258" y="151"/>
                  </a:lnTo>
                  <a:lnTo>
                    <a:pt x="240" y="120"/>
                  </a:lnTo>
                  <a:lnTo>
                    <a:pt x="172" y="8"/>
                  </a:lnTo>
                  <a:lnTo>
                    <a:pt x="170" y="5"/>
                  </a:lnTo>
                  <a:lnTo>
                    <a:pt x="167" y="2"/>
                  </a:lnTo>
                  <a:lnTo>
                    <a:pt x="164" y="1"/>
                  </a:lnTo>
                  <a:lnTo>
                    <a:pt x="159" y="0"/>
                  </a:lnTo>
                  <a:lnTo>
                    <a:pt x="0" y="0"/>
                  </a:lnTo>
                  <a:lnTo>
                    <a:pt x="50" y="151"/>
                  </a:lnTo>
                  <a:lnTo>
                    <a:pt x="223"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7" name="Freeform 544">
              <a:extLst>
                <a:ext uri="{FF2B5EF4-FFF2-40B4-BE49-F238E27FC236}">
                  <a16:creationId xmlns:a16="http://schemas.microsoft.com/office/drawing/2014/main" id="{4E6C40BB-E4EC-452B-A15F-F872AE55C994}"/>
                </a:ext>
              </a:extLst>
            </p:cNvPr>
            <p:cNvSpPr>
              <a:spLocks/>
            </p:cNvSpPr>
            <p:nvPr/>
          </p:nvSpPr>
          <p:spPr bwMode="auto">
            <a:xfrm>
              <a:off x="3316288" y="2530475"/>
              <a:ext cx="65088" cy="47625"/>
            </a:xfrm>
            <a:custGeom>
              <a:avLst/>
              <a:gdLst>
                <a:gd name="T0" fmla="*/ 154 w 205"/>
                <a:gd name="T1" fmla="*/ 0 h 151"/>
                <a:gd name="T2" fmla="*/ 0 w 205"/>
                <a:gd name="T3" fmla="*/ 0 h 151"/>
                <a:gd name="T4" fmla="*/ 0 w 205"/>
                <a:gd name="T5" fmla="*/ 151 h 151"/>
                <a:gd name="T6" fmla="*/ 205 w 205"/>
                <a:gd name="T7" fmla="*/ 151 h 151"/>
                <a:gd name="T8" fmla="*/ 154 w 205"/>
                <a:gd name="T9" fmla="*/ 0 h 151"/>
              </a:gdLst>
              <a:ahLst/>
              <a:cxnLst>
                <a:cxn ang="0">
                  <a:pos x="T0" y="T1"/>
                </a:cxn>
                <a:cxn ang="0">
                  <a:pos x="T2" y="T3"/>
                </a:cxn>
                <a:cxn ang="0">
                  <a:pos x="T4" y="T5"/>
                </a:cxn>
                <a:cxn ang="0">
                  <a:pos x="T6" y="T7"/>
                </a:cxn>
                <a:cxn ang="0">
                  <a:pos x="T8" y="T9"/>
                </a:cxn>
              </a:cxnLst>
              <a:rect l="0" t="0" r="r" b="b"/>
              <a:pathLst>
                <a:path w="205" h="151">
                  <a:moveTo>
                    <a:pt x="154" y="0"/>
                  </a:moveTo>
                  <a:lnTo>
                    <a:pt x="0" y="0"/>
                  </a:lnTo>
                  <a:lnTo>
                    <a:pt x="0" y="151"/>
                  </a:lnTo>
                  <a:lnTo>
                    <a:pt x="205" y="151"/>
                  </a:lnTo>
                  <a:lnTo>
                    <a:pt x="15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02" name="Group 201" descr="This image is an icon of a calendar. ">
            <a:extLst>
              <a:ext uri="{FF2B5EF4-FFF2-40B4-BE49-F238E27FC236}">
                <a16:creationId xmlns:a16="http://schemas.microsoft.com/office/drawing/2014/main" id="{9819DAAD-B642-49C5-9475-AC9CE17972E4}"/>
              </a:ext>
            </a:extLst>
          </p:cNvPr>
          <p:cNvGrpSpPr/>
          <p:nvPr/>
        </p:nvGrpSpPr>
        <p:grpSpPr>
          <a:xfrm>
            <a:off x="6526964" y="5737869"/>
            <a:ext cx="284163" cy="284163"/>
            <a:chOff x="2613272" y="4772729"/>
            <a:chExt cx="284163" cy="284163"/>
          </a:xfrm>
          <a:solidFill>
            <a:schemeClr val="bg1"/>
          </a:solidFill>
        </p:grpSpPr>
        <p:sp>
          <p:nvSpPr>
            <p:cNvPr id="203" name="Rectangle 4405">
              <a:extLst>
                <a:ext uri="{FF2B5EF4-FFF2-40B4-BE49-F238E27FC236}">
                  <a16:creationId xmlns:a16="http://schemas.microsoft.com/office/drawing/2014/main" id="{59B5FA85-58BE-47FC-9D41-04969B86183D}"/>
                </a:ext>
              </a:extLst>
            </p:cNvPr>
            <p:cNvSpPr>
              <a:spLocks noChangeArrowheads="1"/>
            </p:cNvSpPr>
            <p:nvPr/>
          </p:nvSpPr>
          <p:spPr bwMode="auto">
            <a:xfrm>
              <a:off x="2756147" y="4963229"/>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4" name="Rectangle 4406">
              <a:extLst>
                <a:ext uri="{FF2B5EF4-FFF2-40B4-BE49-F238E27FC236}">
                  <a16:creationId xmlns:a16="http://schemas.microsoft.com/office/drawing/2014/main" id="{152301EC-7857-45F8-BB75-6D4842A903EF}"/>
                </a:ext>
              </a:extLst>
            </p:cNvPr>
            <p:cNvSpPr>
              <a:spLocks noChangeArrowheads="1"/>
            </p:cNvSpPr>
            <p:nvPr/>
          </p:nvSpPr>
          <p:spPr bwMode="auto">
            <a:xfrm>
              <a:off x="2689472" y="4963229"/>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5" name="Rectangle 4407">
              <a:extLst>
                <a:ext uri="{FF2B5EF4-FFF2-40B4-BE49-F238E27FC236}">
                  <a16:creationId xmlns:a16="http://schemas.microsoft.com/office/drawing/2014/main" id="{4FCA5E14-196A-4365-B18B-FB9F67A80321}"/>
                </a:ext>
              </a:extLst>
            </p:cNvPr>
            <p:cNvSpPr>
              <a:spLocks noChangeArrowheads="1"/>
            </p:cNvSpPr>
            <p:nvPr/>
          </p:nvSpPr>
          <p:spPr bwMode="auto">
            <a:xfrm>
              <a:off x="2689472" y="4915604"/>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6" name="Rectangle 4408">
              <a:extLst>
                <a:ext uri="{FF2B5EF4-FFF2-40B4-BE49-F238E27FC236}">
                  <a16:creationId xmlns:a16="http://schemas.microsoft.com/office/drawing/2014/main" id="{3DF1DC26-A650-4CA1-B924-B121C971B3BB}"/>
                </a:ext>
              </a:extLst>
            </p:cNvPr>
            <p:cNvSpPr>
              <a:spLocks noChangeArrowheads="1"/>
            </p:cNvSpPr>
            <p:nvPr/>
          </p:nvSpPr>
          <p:spPr bwMode="auto">
            <a:xfrm>
              <a:off x="2756147" y="4915604"/>
              <a:ext cx="57150"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7" name="Freeform 4409">
              <a:extLst>
                <a:ext uri="{FF2B5EF4-FFF2-40B4-BE49-F238E27FC236}">
                  <a16:creationId xmlns:a16="http://schemas.microsoft.com/office/drawing/2014/main" id="{421E2E9B-25AB-4781-B163-238C59DFD276}"/>
                </a:ext>
              </a:extLst>
            </p:cNvPr>
            <p:cNvSpPr>
              <a:spLocks noEditPoints="1"/>
            </p:cNvSpPr>
            <p:nvPr/>
          </p:nvSpPr>
          <p:spPr bwMode="auto">
            <a:xfrm>
              <a:off x="2613272" y="4772729"/>
              <a:ext cx="284163" cy="85725"/>
            </a:xfrm>
            <a:custGeom>
              <a:avLst/>
              <a:gdLst>
                <a:gd name="T0" fmla="*/ 628 w 897"/>
                <a:gd name="T1" fmla="*/ 149 h 269"/>
                <a:gd name="T2" fmla="*/ 717 w 897"/>
                <a:gd name="T3" fmla="*/ 30 h 269"/>
                <a:gd name="T4" fmla="*/ 269 w 897"/>
                <a:gd name="T5" fmla="*/ 149 h 269"/>
                <a:gd name="T6" fmla="*/ 179 w 897"/>
                <a:gd name="T7" fmla="*/ 30 h 269"/>
                <a:gd name="T8" fmla="*/ 269 w 897"/>
                <a:gd name="T9" fmla="*/ 149 h 269"/>
                <a:gd name="T10" fmla="*/ 747 w 897"/>
                <a:gd name="T11" fmla="*/ 60 h 269"/>
                <a:gd name="T12" fmla="*/ 747 w 897"/>
                <a:gd name="T13" fmla="*/ 12 h 269"/>
                <a:gd name="T14" fmla="*/ 745 w 897"/>
                <a:gd name="T15" fmla="*/ 6 h 269"/>
                <a:gd name="T16" fmla="*/ 741 w 897"/>
                <a:gd name="T17" fmla="*/ 2 h 269"/>
                <a:gd name="T18" fmla="*/ 735 w 897"/>
                <a:gd name="T19" fmla="*/ 0 h 269"/>
                <a:gd name="T20" fmla="*/ 613 w 897"/>
                <a:gd name="T21" fmla="*/ 0 h 269"/>
                <a:gd name="T22" fmla="*/ 607 w 897"/>
                <a:gd name="T23" fmla="*/ 1 h 269"/>
                <a:gd name="T24" fmla="*/ 603 w 897"/>
                <a:gd name="T25" fmla="*/ 4 h 269"/>
                <a:gd name="T26" fmla="*/ 600 w 897"/>
                <a:gd name="T27" fmla="*/ 10 h 269"/>
                <a:gd name="T28" fmla="*/ 598 w 897"/>
                <a:gd name="T29" fmla="*/ 15 h 269"/>
                <a:gd name="T30" fmla="*/ 299 w 897"/>
                <a:gd name="T31" fmla="*/ 60 h 269"/>
                <a:gd name="T32" fmla="*/ 299 w 897"/>
                <a:gd name="T33" fmla="*/ 12 h 269"/>
                <a:gd name="T34" fmla="*/ 297 w 897"/>
                <a:gd name="T35" fmla="*/ 6 h 269"/>
                <a:gd name="T36" fmla="*/ 292 w 897"/>
                <a:gd name="T37" fmla="*/ 2 h 269"/>
                <a:gd name="T38" fmla="*/ 287 w 897"/>
                <a:gd name="T39" fmla="*/ 0 h 269"/>
                <a:gd name="T40" fmla="*/ 164 w 897"/>
                <a:gd name="T41" fmla="*/ 0 h 269"/>
                <a:gd name="T42" fmla="*/ 159 w 897"/>
                <a:gd name="T43" fmla="*/ 1 h 269"/>
                <a:gd name="T44" fmla="*/ 153 w 897"/>
                <a:gd name="T45" fmla="*/ 4 h 269"/>
                <a:gd name="T46" fmla="*/ 150 w 897"/>
                <a:gd name="T47" fmla="*/ 10 h 269"/>
                <a:gd name="T48" fmla="*/ 149 w 897"/>
                <a:gd name="T49" fmla="*/ 15 h 269"/>
                <a:gd name="T50" fmla="*/ 15 w 897"/>
                <a:gd name="T51" fmla="*/ 60 h 269"/>
                <a:gd name="T52" fmla="*/ 9 w 897"/>
                <a:gd name="T53" fmla="*/ 61 h 269"/>
                <a:gd name="T54" fmla="*/ 5 w 897"/>
                <a:gd name="T55" fmla="*/ 64 h 269"/>
                <a:gd name="T56" fmla="*/ 1 w 897"/>
                <a:gd name="T57" fmla="*/ 68 h 269"/>
                <a:gd name="T58" fmla="*/ 0 w 897"/>
                <a:gd name="T59" fmla="*/ 75 h 269"/>
                <a:gd name="T60" fmla="*/ 897 w 897"/>
                <a:gd name="T61" fmla="*/ 269 h 269"/>
                <a:gd name="T62" fmla="*/ 897 w 897"/>
                <a:gd name="T63" fmla="*/ 72 h 269"/>
                <a:gd name="T64" fmla="*/ 895 w 897"/>
                <a:gd name="T65" fmla="*/ 66 h 269"/>
                <a:gd name="T66" fmla="*/ 891 w 897"/>
                <a:gd name="T67" fmla="*/ 62 h 269"/>
                <a:gd name="T68" fmla="*/ 885 w 897"/>
                <a:gd name="T69" fmla="*/ 6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97" h="269">
                  <a:moveTo>
                    <a:pt x="717" y="149"/>
                  </a:moveTo>
                  <a:lnTo>
                    <a:pt x="628" y="149"/>
                  </a:lnTo>
                  <a:lnTo>
                    <a:pt x="628" y="30"/>
                  </a:lnTo>
                  <a:lnTo>
                    <a:pt x="717" y="30"/>
                  </a:lnTo>
                  <a:lnTo>
                    <a:pt x="717" y="149"/>
                  </a:lnTo>
                  <a:close/>
                  <a:moveTo>
                    <a:pt x="269" y="149"/>
                  </a:moveTo>
                  <a:lnTo>
                    <a:pt x="179" y="149"/>
                  </a:lnTo>
                  <a:lnTo>
                    <a:pt x="179" y="30"/>
                  </a:lnTo>
                  <a:lnTo>
                    <a:pt x="269" y="30"/>
                  </a:lnTo>
                  <a:lnTo>
                    <a:pt x="269" y="149"/>
                  </a:lnTo>
                  <a:close/>
                  <a:moveTo>
                    <a:pt x="882" y="60"/>
                  </a:moveTo>
                  <a:lnTo>
                    <a:pt x="747" y="60"/>
                  </a:lnTo>
                  <a:lnTo>
                    <a:pt x="747" y="15"/>
                  </a:lnTo>
                  <a:lnTo>
                    <a:pt x="747" y="12"/>
                  </a:lnTo>
                  <a:lnTo>
                    <a:pt x="746" y="10"/>
                  </a:lnTo>
                  <a:lnTo>
                    <a:pt x="745" y="6"/>
                  </a:lnTo>
                  <a:lnTo>
                    <a:pt x="743" y="4"/>
                  </a:lnTo>
                  <a:lnTo>
                    <a:pt x="741" y="2"/>
                  </a:lnTo>
                  <a:lnTo>
                    <a:pt x="739" y="1"/>
                  </a:lnTo>
                  <a:lnTo>
                    <a:pt x="735" y="0"/>
                  </a:lnTo>
                  <a:lnTo>
                    <a:pt x="732" y="0"/>
                  </a:lnTo>
                  <a:lnTo>
                    <a:pt x="613" y="0"/>
                  </a:lnTo>
                  <a:lnTo>
                    <a:pt x="610" y="0"/>
                  </a:lnTo>
                  <a:lnTo>
                    <a:pt x="607" y="1"/>
                  </a:lnTo>
                  <a:lnTo>
                    <a:pt x="605" y="2"/>
                  </a:lnTo>
                  <a:lnTo>
                    <a:pt x="603" y="4"/>
                  </a:lnTo>
                  <a:lnTo>
                    <a:pt x="601" y="6"/>
                  </a:lnTo>
                  <a:lnTo>
                    <a:pt x="600" y="10"/>
                  </a:lnTo>
                  <a:lnTo>
                    <a:pt x="598" y="12"/>
                  </a:lnTo>
                  <a:lnTo>
                    <a:pt x="598" y="15"/>
                  </a:lnTo>
                  <a:lnTo>
                    <a:pt x="598" y="60"/>
                  </a:lnTo>
                  <a:lnTo>
                    <a:pt x="299" y="60"/>
                  </a:lnTo>
                  <a:lnTo>
                    <a:pt x="299" y="15"/>
                  </a:lnTo>
                  <a:lnTo>
                    <a:pt x="299" y="12"/>
                  </a:lnTo>
                  <a:lnTo>
                    <a:pt x="298" y="10"/>
                  </a:lnTo>
                  <a:lnTo>
                    <a:pt x="297" y="6"/>
                  </a:lnTo>
                  <a:lnTo>
                    <a:pt x="295" y="4"/>
                  </a:lnTo>
                  <a:lnTo>
                    <a:pt x="292" y="2"/>
                  </a:lnTo>
                  <a:lnTo>
                    <a:pt x="290" y="1"/>
                  </a:lnTo>
                  <a:lnTo>
                    <a:pt x="287" y="0"/>
                  </a:lnTo>
                  <a:lnTo>
                    <a:pt x="284" y="0"/>
                  </a:lnTo>
                  <a:lnTo>
                    <a:pt x="164" y="0"/>
                  </a:lnTo>
                  <a:lnTo>
                    <a:pt x="161" y="0"/>
                  </a:lnTo>
                  <a:lnTo>
                    <a:pt x="159" y="1"/>
                  </a:lnTo>
                  <a:lnTo>
                    <a:pt x="155" y="2"/>
                  </a:lnTo>
                  <a:lnTo>
                    <a:pt x="153" y="4"/>
                  </a:lnTo>
                  <a:lnTo>
                    <a:pt x="152" y="6"/>
                  </a:lnTo>
                  <a:lnTo>
                    <a:pt x="150" y="10"/>
                  </a:lnTo>
                  <a:lnTo>
                    <a:pt x="150" y="12"/>
                  </a:lnTo>
                  <a:lnTo>
                    <a:pt x="149" y="15"/>
                  </a:lnTo>
                  <a:lnTo>
                    <a:pt x="149" y="60"/>
                  </a:lnTo>
                  <a:lnTo>
                    <a:pt x="15" y="60"/>
                  </a:lnTo>
                  <a:lnTo>
                    <a:pt x="12" y="60"/>
                  </a:lnTo>
                  <a:lnTo>
                    <a:pt x="9" y="61"/>
                  </a:lnTo>
                  <a:lnTo>
                    <a:pt x="7" y="62"/>
                  </a:lnTo>
                  <a:lnTo>
                    <a:pt x="5" y="64"/>
                  </a:lnTo>
                  <a:lnTo>
                    <a:pt x="2" y="66"/>
                  </a:lnTo>
                  <a:lnTo>
                    <a:pt x="1" y="68"/>
                  </a:lnTo>
                  <a:lnTo>
                    <a:pt x="0" y="72"/>
                  </a:lnTo>
                  <a:lnTo>
                    <a:pt x="0" y="75"/>
                  </a:lnTo>
                  <a:lnTo>
                    <a:pt x="0" y="269"/>
                  </a:lnTo>
                  <a:lnTo>
                    <a:pt x="897" y="269"/>
                  </a:lnTo>
                  <a:lnTo>
                    <a:pt x="897" y="75"/>
                  </a:lnTo>
                  <a:lnTo>
                    <a:pt x="897" y="72"/>
                  </a:lnTo>
                  <a:lnTo>
                    <a:pt x="896" y="68"/>
                  </a:lnTo>
                  <a:lnTo>
                    <a:pt x="895" y="66"/>
                  </a:lnTo>
                  <a:lnTo>
                    <a:pt x="893" y="64"/>
                  </a:lnTo>
                  <a:lnTo>
                    <a:pt x="891" y="62"/>
                  </a:lnTo>
                  <a:lnTo>
                    <a:pt x="888" y="61"/>
                  </a:lnTo>
                  <a:lnTo>
                    <a:pt x="885" y="60"/>
                  </a:lnTo>
                  <a:lnTo>
                    <a:pt x="88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8" name="Freeform 4410">
              <a:extLst>
                <a:ext uri="{FF2B5EF4-FFF2-40B4-BE49-F238E27FC236}">
                  <a16:creationId xmlns:a16="http://schemas.microsoft.com/office/drawing/2014/main" id="{E672689E-8BB5-4FC8-8EED-1F31B5024CA7}"/>
                </a:ext>
              </a:extLst>
            </p:cNvPr>
            <p:cNvSpPr>
              <a:spLocks noEditPoints="1"/>
            </p:cNvSpPr>
            <p:nvPr/>
          </p:nvSpPr>
          <p:spPr bwMode="auto">
            <a:xfrm>
              <a:off x="2613272" y="4867979"/>
              <a:ext cx="284163" cy="188913"/>
            </a:xfrm>
            <a:custGeom>
              <a:avLst/>
              <a:gdLst>
                <a:gd name="T0" fmla="*/ 82 w 897"/>
                <a:gd name="T1" fmla="*/ 298 h 599"/>
                <a:gd name="T2" fmla="*/ 75 w 897"/>
                <a:gd name="T3" fmla="*/ 288 h 599"/>
                <a:gd name="T4" fmla="*/ 77 w 897"/>
                <a:gd name="T5" fmla="*/ 276 h 599"/>
                <a:gd name="T6" fmla="*/ 87 w 897"/>
                <a:gd name="T7" fmla="*/ 270 h 599"/>
                <a:gd name="T8" fmla="*/ 90 w 897"/>
                <a:gd name="T9" fmla="*/ 150 h 599"/>
                <a:gd name="T10" fmla="*/ 80 w 897"/>
                <a:gd name="T11" fmla="*/ 146 h 599"/>
                <a:gd name="T12" fmla="*/ 75 w 897"/>
                <a:gd name="T13" fmla="*/ 135 h 599"/>
                <a:gd name="T14" fmla="*/ 80 w 897"/>
                <a:gd name="T15" fmla="*/ 125 h 599"/>
                <a:gd name="T16" fmla="*/ 90 w 897"/>
                <a:gd name="T17" fmla="*/ 120 h 599"/>
                <a:gd name="T18" fmla="*/ 210 w 897"/>
                <a:gd name="T19" fmla="*/ 51 h 599"/>
                <a:gd name="T20" fmla="*/ 219 w 897"/>
                <a:gd name="T21" fmla="*/ 42 h 599"/>
                <a:gd name="T22" fmla="*/ 230 w 897"/>
                <a:gd name="T23" fmla="*/ 42 h 599"/>
                <a:gd name="T24" fmla="*/ 238 w 897"/>
                <a:gd name="T25" fmla="*/ 51 h 599"/>
                <a:gd name="T26" fmla="*/ 419 w 897"/>
                <a:gd name="T27" fmla="*/ 120 h 599"/>
                <a:gd name="T28" fmla="*/ 421 w 897"/>
                <a:gd name="T29" fmla="*/ 48 h 599"/>
                <a:gd name="T30" fmla="*/ 430 w 897"/>
                <a:gd name="T31" fmla="*/ 41 h 599"/>
                <a:gd name="T32" fmla="*/ 442 w 897"/>
                <a:gd name="T33" fmla="*/ 44 h 599"/>
                <a:gd name="T34" fmla="*/ 449 w 897"/>
                <a:gd name="T35" fmla="*/ 53 h 599"/>
                <a:gd name="T36" fmla="*/ 628 w 897"/>
                <a:gd name="T37" fmla="*/ 56 h 599"/>
                <a:gd name="T38" fmla="*/ 633 w 897"/>
                <a:gd name="T39" fmla="*/ 45 h 599"/>
                <a:gd name="T40" fmla="*/ 643 w 897"/>
                <a:gd name="T41" fmla="*/ 41 h 599"/>
                <a:gd name="T42" fmla="*/ 653 w 897"/>
                <a:gd name="T43" fmla="*/ 45 h 599"/>
                <a:gd name="T44" fmla="*/ 658 w 897"/>
                <a:gd name="T45" fmla="*/ 56 h 599"/>
                <a:gd name="T46" fmla="*/ 812 w 897"/>
                <a:gd name="T47" fmla="*/ 121 h 599"/>
                <a:gd name="T48" fmla="*/ 821 w 897"/>
                <a:gd name="T49" fmla="*/ 130 h 599"/>
                <a:gd name="T50" fmla="*/ 821 w 897"/>
                <a:gd name="T51" fmla="*/ 142 h 599"/>
                <a:gd name="T52" fmla="*/ 812 w 897"/>
                <a:gd name="T53" fmla="*/ 149 h 599"/>
                <a:gd name="T54" fmla="*/ 658 w 897"/>
                <a:gd name="T55" fmla="*/ 270 h 599"/>
                <a:gd name="T56" fmla="*/ 815 w 897"/>
                <a:gd name="T57" fmla="*/ 272 h 599"/>
                <a:gd name="T58" fmla="*/ 821 w 897"/>
                <a:gd name="T59" fmla="*/ 282 h 599"/>
                <a:gd name="T60" fmla="*/ 819 w 897"/>
                <a:gd name="T61" fmla="*/ 294 h 599"/>
                <a:gd name="T62" fmla="*/ 809 w 897"/>
                <a:gd name="T63" fmla="*/ 300 h 599"/>
                <a:gd name="T64" fmla="*/ 807 w 897"/>
                <a:gd name="T65" fmla="*/ 420 h 599"/>
                <a:gd name="T66" fmla="*/ 818 w 897"/>
                <a:gd name="T67" fmla="*/ 424 h 599"/>
                <a:gd name="T68" fmla="*/ 822 w 897"/>
                <a:gd name="T69" fmla="*/ 435 h 599"/>
                <a:gd name="T70" fmla="*/ 818 w 897"/>
                <a:gd name="T71" fmla="*/ 446 h 599"/>
                <a:gd name="T72" fmla="*/ 807 w 897"/>
                <a:gd name="T73" fmla="*/ 450 h 599"/>
                <a:gd name="T74" fmla="*/ 656 w 897"/>
                <a:gd name="T75" fmla="*/ 515 h 599"/>
                <a:gd name="T76" fmla="*/ 649 w 897"/>
                <a:gd name="T77" fmla="*/ 523 h 599"/>
                <a:gd name="T78" fmla="*/ 637 w 897"/>
                <a:gd name="T79" fmla="*/ 523 h 599"/>
                <a:gd name="T80" fmla="*/ 629 w 897"/>
                <a:gd name="T81" fmla="*/ 515 h 599"/>
                <a:gd name="T82" fmla="*/ 449 w 897"/>
                <a:gd name="T83" fmla="*/ 450 h 599"/>
                <a:gd name="T84" fmla="*/ 445 w 897"/>
                <a:gd name="T85" fmla="*/ 517 h 599"/>
                <a:gd name="T86" fmla="*/ 437 w 897"/>
                <a:gd name="T87" fmla="*/ 524 h 599"/>
                <a:gd name="T88" fmla="*/ 425 w 897"/>
                <a:gd name="T89" fmla="*/ 521 h 599"/>
                <a:gd name="T90" fmla="*/ 419 w 897"/>
                <a:gd name="T91" fmla="*/ 512 h 599"/>
                <a:gd name="T92" fmla="*/ 239 w 897"/>
                <a:gd name="T93" fmla="*/ 509 h 599"/>
                <a:gd name="T94" fmla="*/ 235 w 897"/>
                <a:gd name="T95" fmla="*/ 519 h 599"/>
                <a:gd name="T96" fmla="*/ 224 w 897"/>
                <a:gd name="T97" fmla="*/ 524 h 599"/>
                <a:gd name="T98" fmla="*/ 213 w 897"/>
                <a:gd name="T99" fmla="*/ 519 h 599"/>
                <a:gd name="T100" fmla="*/ 209 w 897"/>
                <a:gd name="T101" fmla="*/ 509 h 599"/>
                <a:gd name="T102" fmla="*/ 85 w 897"/>
                <a:gd name="T103" fmla="*/ 449 h 599"/>
                <a:gd name="T104" fmla="*/ 76 w 897"/>
                <a:gd name="T105" fmla="*/ 440 h 599"/>
                <a:gd name="T106" fmla="*/ 76 w 897"/>
                <a:gd name="T107" fmla="*/ 428 h 599"/>
                <a:gd name="T108" fmla="*/ 85 w 897"/>
                <a:gd name="T109" fmla="*/ 421 h 599"/>
                <a:gd name="T110" fmla="*/ 209 w 897"/>
                <a:gd name="T111" fmla="*/ 300 h 599"/>
                <a:gd name="T112" fmla="*/ 1 w 897"/>
                <a:gd name="T113" fmla="*/ 590 h 599"/>
                <a:gd name="T114" fmla="*/ 9 w 897"/>
                <a:gd name="T115" fmla="*/ 597 h 599"/>
                <a:gd name="T116" fmla="*/ 885 w 897"/>
                <a:gd name="T117" fmla="*/ 599 h 599"/>
                <a:gd name="T118" fmla="*/ 895 w 897"/>
                <a:gd name="T119" fmla="*/ 592 h 599"/>
                <a:gd name="T120" fmla="*/ 897 w 897"/>
                <a:gd name="T121" fmla="*/ 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97" h="599">
                  <a:moveTo>
                    <a:pt x="90" y="300"/>
                  </a:moveTo>
                  <a:lnTo>
                    <a:pt x="87" y="300"/>
                  </a:lnTo>
                  <a:lnTo>
                    <a:pt x="85" y="299"/>
                  </a:lnTo>
                  <a:lnTo>
                    <a:pt x="82" y="298"/>
                  </a:lnTo>
                  <a:lnTo>
                    <a:pt x="80" y="296"/>
                  </a:lnTo>
                  <a:lnTo>
                    <a:pt x="77" y="294"/>
                  </a:lnTo>
                  <a:lnTo>
                    <a:pt x="76" y="291"/>
                  </a:lnTo>
                  <a:lnTo>
                    <a:pt x="75" y="288"/>
                  </a:lnTo>
                  <a:lnTo>
                    <a:pt x="75" y="285"/>
                  </a:lnTo>
                  <a:lnTo>
                    <a:pt x="75" y="282"/>
                  </a:lnTo>
                  <a:lnTo>
                    <a:pt x="76" y="280"/>
                  </a:lnTo>
                  <a:lnTo>
                    <a:pt x="77" y="276"/>
                  </a:lnTo>
                  <a:lnTo>
                    <a:pt x="80" y="274"/>
                  </a:lnTo>
                  <a:lnTo>
                    <a:pt x="82" y="272"/>
                  </a:lnTo>
                  <a:lnTo>
                    <a:pt x="85" y="271"/>
                  </a:lnTo>
                  <a:lnTo>
                    <a:pt x="87" y="270"/>
                  </a:lnTo>
                  <a:lnTo>
                    <a:pt x="90" y="270"/>
                  </a:lnTo>
                  <a:lnTo>
                    <a:pt x="209" y="270"/>
                  </a:lnTo>
                  <a:lnTo>
                    <a:pt x="209" y="150"/>
                  </a:lnTo>
                  <a:lnTo>
                    <a:pt x="90" y="150"/>
                  </a:lnTo>
                  <a:lnTo>
                    <a:pt x="87" y="150"/>
                  </a:lnTo>
                  <a:lnTo>
                    <a:pt x="85" y="149"/>
                  </a:lnTo>
                  <a:lnTo>
                    <a:pt x="82" y="148"/>
                  </a:lnTo>
                  <a:lnTo>
                    <a:pt x="80" y="146"/>
                  </a:lnTo>
                  <a:lnTo>
                    <a:pt x="77" y="144"/>
                  </a:lnTo>
                  <a:lnTo>
                    <a:pt x="76" y="142"/>
                  </a:lnTo>
                  <a:lnTo>
                    <a:pt x="75" y="138"/>
                  </a:lnTo>
                  <a:lnTo>
                    <a:pt x="75" y="135"/>
                  </a:lnTo>
                  <a:lnTo>
                    <a:pt x="75" y="132"/>
                  </a:lnTo>
                  <a:lnTo>
                    <a:pt x="76" y="130"/>
                  </a:lnTo>
                  <a:lnTo>
                    <a:pt x="77" y="128"/>
                  </a:lnTo>
                  <a:lnTo>
                    <a:pt x="80" y="125"/>
                  </a:lnTo>
                  <a:lnTo>
                    <a:pt x="82" y="123"/>
                  </a:lnTo>
                  <a:lnTo>
                    <a:pt x="85" y="121"/>
                  </a:lnTo>
                  <a:lnTo>
                    <a:pt x="87" y="120"/>
                  </a:lnTo>
                  <a:lnTo>
                    <a:pt x="90" y="120"/>
                  </a:lnTo>
                  <a:lnTo>
                    <a:pt x="209" y="120"/>
                  </a:lnTo>
                  <a:lnTo>
                    <a:pt x="209" y="56"/>
                  </a:lnTo>
                  <a:lnTo>
                    <a:pt x="210" y="53"/>
                  </a:lnTo>
                  <a:lnTo>
                    <a:pt x="210" y="51"/>
                  </a:lnTo>
                  <a:lnTo>
                    <a:pt x="212" y="48"/>
                  </a:lnTo>
                  <a:lnTo>
                    <a:pt x="213" y="45"/>
                  </a:lnTo>
                  <a:lnTo>
                    <a:pt x="215" y="44"/>
                  </a:lnTo>
                  <a:lnTo>
                    <a:pt x="219" y="42"/>
                  </a:lnTo>
                  <a:lnTo>
                    <a:pt x="221" y="41"/>
                  </a:lnTo>
                  <a:lnTo>
                    <a:pt x="224" y="41"/>
                  </a:lnTo>
                  <a:lnTo>
                    <a:pt x="227" y="41"/>
                  </a:lnTo>
                  <a:lnTo>
                    <a:pt x="230" y="42"/>
                  </a:lnTo>
                  <a:lnTo>
                    <a:pt x="233" y="44"/>
                  </a:lnTo>
                  <a:lnTo>
                    <a:pt x="235" y="45"/>
                  </a:lnTo>
                  <a:lnTo>
                    <a:pt x="237" y="48"/>
                  </a:lnTo>
                  <a:lnTo>
                    <a:pt x="238" y="51"/>
                  </a:lnTo>
                  <a:lnTo>
                    <a:pt x="239" y="53"/>
                  </a:lnTo>
                  <a:lnTo>
                    <a:pt x="239" y="56"/>
                  </a:lnTo>
                  <a:lnTo>
                    <a:pt x="239" y="120"/>
                  </a:lnTo>
                  <a:lnTo>
                    <a:pt x="419" y="120"/>
                  </a:lnTo>
                  <a:lnTo>
                    <a:pt x="419" y="56"/>
                  </a:lnTo>
                  <a:lnTo>
                    <a:pt x="419" y="53"/>
                  </a:lnTo>
                  <a:lnTo>
                    <a:pt x="420" y="51"/>
                  </a:lnTo>
                  <a:lnTo>
                    <a:pt x="421" y="48"/>
                  </a:lnTo>
                  <a:lnTo>
                    <a:pt x="423" y="45"/>
                  </a:lnTo>
                  <a:lnTo>
                    <a:pt x="425" y="44"/>
                  </a:lnTo>
                  <a:lnTo>
                    <a:pt x="427" y="42"/>
                  </a:lnTo>
                  <a:lnTo>
                    <a:pt x="430" y="41"/>
                  </a:lnTo>
                  <a:lnTo>
                    <a:pt x="434" y="41"/>
                  </a:lnTo>
                  <a:lnTo>
                    <a:pt x="437" y="41"/>
                  </a:lnTo>
                  <a:lnTo>
                    <a:pt x="439" y="42"/>
                  </a:lnTo>
                  <a:lnTo>
                    <a:pt x="442" y="44"/>
                  </a:lnTo>
                  <a:lnTo>
                    <a:pt x="444" y="45"/>
                  </a:lnTo>
                  <a:lnTo>
                    <a:pt x="445" y="48"/>
                  </a:lnTo>
                  <a:lnTo>
                    <a:pt x="448" y="51"/>
                  </a:lnTo>
                  <a:lnTo>
                    <a:pt x="449" y="53"/>
                  </a:lnTo>
                  <a:lnTo>
                    <a:pt x="449" y="56"/>
                  </a:lnTo>
                  <a:lnTo>
                    <a:pt x="449" y="120"/>
                  </a:lnTo>
                  <a:lnTo>
                    <a:pt x="628" y="120"/>
                  </a:lnTo>
                  <a:lnTo>
                    <a:pt x="628" y="56"/>
                  </a:lnTo>
                  <a:lnTo>
                    <a:pt x="628" y="53"/>
                  </a:lnTo>
                  <a:lnTo>
                    <a:pt x="629" y="51"/>
                  </a:lnTo>
                  <a:lnTo>
                    <a:pt x="631" y="48"/>
                  </a:lnTo>
                  <a:lnTo>
                    <a:pt x="633" y="45"/>
                  </a:lnTo>
                  <a:lnTo>
                    <a:pt x="635" y="44"/>
                  </a:lnTo>
                  <a:lnTo>
                    <a:pt x="637" y="42"/>
                  </a:lnTo>
                  <a:lnTo>
                    <a:pt x="640" y="41"/>
                  </a:lnTo>
                  <a:lnTo>
                    <a:pt x="643" y="41"/>
                  </a:lnTo>
                  <a:lnTo>
                    <a:pt x="646" y="41"/>
                  </a:lnTo>
                  <a:lnTo>
                    <a:pt x="649" y="42"/>
                  </a:lnTo>
                  <a:lnTo>
                    <a:pt x="651" y="44"/>
                  </a:lnTo>
                  <a:lnTo>
                    <a:pt x="653" y="45"/>
                  </a:lnTo>
                  <a:lnTo>
                    <a:pt x="655" y="48"/>
                  </a:lnTo>
                  <a:lnTo>
                    <a:pt x="656" y="51"/>
                  </a:lnTo>
                  <a:lnTo>
                    <a:pt x="657" y="53"/>
                  </a:lnTo>
                  <a:lnTo>
                    <a:pt x="658" y="56"/>
                  </a:lnTo>
                  <a:lnTo>
                    <a:pt x="658" y="120"/>
                  </a:lnTo>
                  <a:lnTo>
                    <a:pt x="807" y="120"/>
                  </a:lnTo>
                  <a:lnTo>
                    <a:pt x="809" y="120"/>
                  </a:lnTo>
                  <a:lnTo>
                    <a:pt x="812" y="121"/>
                  </a:lnTo>
                  <a:lnTo>
                    <a:pt x="815" y="123"/>
                  </a:lnTo>
                  <a:lnTo>
                    <a:pt x="818" y="125"/>
                  </a:lnTo>
                  <a:lnTo>
                    <a:pt x="819" y="128"/>
                  </a:lnTo>
                  <a:lnTo>
                    <a:pt x="821" y="130"/>
                  </a:lnTo>
                  <a:lnTo>
                    <a:pt x="821" y="132"/>
                  </a:lnTo>
                  <a:lnTo>
                    <a:pt x="822" y="135"/>
                  </a:lnTo>
                  <a:lnTo>
                    <a:pt x="821" y="138"/>
                  </a:lnTo>
                  <a:lnTo>
                    <a:pt x="821" y="142"/>
                  </a:lnTo>
                  <a:lnTo>
                    <a:pt x="819" y="144"/>
                  </a:lnTo>
                  <a:lnTo>
                    <a:pt x="818" y="146"/>
                  </a:lnTo>
                  <a:lnTo>
                    <a:pt x="815" y="148"/>
                  </a:lnTo>
                  <a:lnTo>
                    <a:pt x="812" y="149"/>
                  </a:lnTo>
                  <a:lnTo>
                    <a:pt x="809" y="150"/>
                  </a:lnTo>
                  <a:lnTo>
                    <a:pt x="807" y="150"/>
                  </a:lnTo>
                  <a:lnTo>
                    <a:pt x="658" y="150"/>
                  </a:lnTo>
                  <a:lnTo>
                    <a:pt x="658" y="270"/>
                  </a:lnTo>
                  <a:lnTo>
                    <a:pt x="807" y="270"/>
                  </a:lnTo>
                  <a:lnTo>
                    <a:pt x="809" y="270"/>
                  </a:lnTo>
                  <a:lnTo>
                    <a:pt x="812" y="271"/>
                  </a:lnTo>
                  <a:lnTo>
                    <a:pt x="815" y="272"/>
                  </a:lnTo>
                  <a:lnTo>
                    <a:pt x="818" y="274"/>
                  </a:lnTo>
                  <a:lnTo>
                    <a:pt x="819" y="276"/>
                  </a:lnTo>
                  <a:lnTo>
                    <a:pt x="821" y="280"/>
                  </a:lnTo>
                  <a:lnTo>
                    <a:pt x="821" y="282"/>
                  </a:lnTo>
                  <a:lnTo>
                    <a:pt x="822" y="285"/>
                  </a:lnTo>
                  <a:lnTo>
                    <a:pt x="821" y="288"/>
                  </a:lnTo>
                  <a:lnTo>
                    <a:pt x="821" y="291"/>
                  </a:lnTo>
                  <a:lnTo>
                    <a:pt x="819" y="294"/>
                  </a:lnTo>
                  <a:lnTo>
                    <a:pt x="818" y="296"/>
                  </a:lnTo>
                  <a:lnTo>
                    <a:pt x="815" y="298"/>
                  </a:lnTo>
                  <a:lnTo>
                    <a:pt x="812" y="299"/>
                  </a:lnTo>
                  <a:lnTo>
                    <a:pt x="809" y="300"/>
                  </a:lnTo>
                  <a:lnTo>
                    <a:pt x="807" y="300"/>
                  </a:lnTo>
                  <a:lnTo>
                    <a:pt x="658" y="300"/>
                  </a:lnTo>
                  <a:lnTo>
                    <a:pt x="658" y="420"/>
                  </a:lnTo>
                  <a:lnTo>
                    <a:pt x="807" y="420"/>
                  </a:lnTo>
                  <a:lnTo>
                    <a:pt x="809" y="420"/>
                  </a:lnTo>
                  <a:lnTo>
                    <a:pt x="812" y="421"/>
                  </a:lnTo>
                  <a:lnTo>
                    <a:pt x="815" y="422"/>
                  </a:lnTo>
                  <a:lnTo>
                    <a:pt x="818" y="424"/>
                  </a:lnTo>
                  <a:lnTo>
                    <a:pt x="819" y="426"/>
                  </a:lnTo>
                  <a:lnTo>
                    <a:pt x="821" y="428"/>
                  </a:lnTo>
                  <a:lnTo>
                    <a:pt x="821" y="432"/>
                  </a:lnTo>
                  <a:lnTo>
                    <a:pt x="822" y="435"/>
                  </a:lnTo>
                  <a:lnTo>
                    <a:pt x="821" y="438"/>
                  </a:lnTo>
                  <a:lnTo>
                    <a:pt x="821" y="440"/>
                  </a:lnTo>
                  <a:lnTo>
                    <a:pt x="819" y="443"/>
                  </a:lnTo>
                  <a:lnTo>
                    <a:pt x="818" y="446"/>
                  </a:lnTo>
                  <a:lnTo>
                    <a:pt x="815" y="447"/>
                  </a:lnTo>
                  <a:lnTo>
                    <a:pt x="812" y="449"/>
                  </a:lnTo>
                  <a:lnTo>
                    <a:pt x="809" y="449"/>
                  </a:lnTo>
                  <a:lnTo>
                    <a:pt x="807" y="450"/>
                  </a:lnTo>
                  <a:lnTo>
                    <a:pt x="658" y="450"/>
                  </a:lnTo>
                  <a:lnTo>
                    <a:pt x="658" y="509"/>
                  </a:lnTo>
                  <a:lnTo>
                    <a:pt x="657" y="512"/>
                  </a:lnTo>
                  <a:lnTo>
                    <a:pt x="656" y="515"/>
                  </a:lnTo>
                  <a:lnTo>
                    <a:pt x="655" y="517"/>
                  </a:lnTo>
                  <a:lnTo>
                    <a:pt x="653" y="519"/>
                  </a:lnTo>
                  <a:lnTo>
                    <a:pt x="651" y="521"/>
                  </a:lnTo>
                  <a:lnTo>
                    <a:pt x="649" y="523"/>
                  </a:lnTo>
                  <a:lnTo>
                    <a:pt x="646" y="524"/>
                  </a:lnTo>
                  <a:lnTo>
                    <a:pt x="643" y="524"/>
                  </a:lnTo>
                  <a:lnTo>
                    <a:pt x="640" y="524"/>
                  </a:lnTo>
                  <a:lnTo>
                    <a:pt x="637" y="523"/>
                  </a:lnTo>
                  <a:lnTo>
                    <a:pt x="635" y="521"/>
                  </a:lnTo>
                  <a:lnTo>
                    <a:pt x="633" y="519"/>
                  </a:lnTo>
                  <a:lnTo>
                    <a:pt x="631" y="517"/>
                  </a:lnTo>
                  <a:lnTo>
                    <a:pt x="629" y="515"/>
                  </a:lnTo>
                  <a:lnTo>
                    <a:pt x="628" y="512"/>
                  </a:lnTo>
                  <a:lnTo>
                    <a:pt x="628" y="509"/>
                  </a:lnTo>
                  <a:lnTo>
                    <a:pt x="628" y="450"/>
                  </a:lnTo>
                  <a:lnTo>
                    <a:pt x="449" y="450"/>
                  </a:lnTo>
                  <a:lnTo>
                    <a:pt x="449" y="509"/>
                  </a:lnTo>
                  <a:lnTo>
                    <a:pt x="449" y="512"/>
                  </a:lnTo>
                  <a:lnTo>
                    <a:pt x="448" y="515"/>
                  </a:lnTo>
                  <a:lnTo>
                    <a:pt x="445" y="517"/>
                  </a:lnTo>
                  <a:lnTo>
                    <a:pt x="444" y="519"/>
                  </a:lnTo>
                  <a:lnTo>
                    <a:pt x="442" y="521"/>
                  </a:lnTo>
                  <a:lnTo>
                    <a:pt x="439" y="523"/>
                  </a:lnTo>
                  <a:lnTo>
                    <a:pt x="437" y="524"/>
                  </a:lnTo>
                  <a:lnTo>
                    <a:pt x="434" y="524"/>
                  </a:lnTo>
                  <a:lnTo>
                    <a:pt x="430" y="524"/>
                  </a:lnTo>
                  <a:lnTo>
                    <a:pt x="427" y="523"/>
                  </a:lnTo>
                  <a:lnTo>
                    <a:pt x="425" y="521"/>
                  </a:lnTo>
                  <a:lnTo>
                    <a:pt x="423" y="519"/>
                  </a:lnTo>
                  <a:lnTo>
                    <a:pt x="421" y="517"/>
                  </a:lnTo>
                  <a:lnTo>
                    <a:pt x="420" y="515"/>
                  </a:lnTo>
                  <a:lnTo>
                    <a:pt x="419" y="512"/>
                  </a:lnTo>
                  <a:lnTo>
                    <a:pt x="419" y="509"/>
                  </a:lnTo>
                  <a:lnTo>
                    <a:pt x="419" y="450"/>
                  </a:lnTo>
                  <a:lnTo>
                    <a:pt x="239" y="450"/>
                  </a:lnTo>
                  <a:lnTo>
                    <a:pt x="239" y="509"/>
                  </a:lnTo>
                  <a:lnTo>
                    <a:pt x="239" y="512"/>
                  </a:lnTo>
                  <a:lnTo>
                    <a:pt x="238" y="515"/>
                  </a:lnTo>
                  <a:lnTo>
                    <a:pt x="237" y="517"/>
                  </a:lnTo>
                  <a:lnTo>
                    <a:pt x="235" y="519"/>
                  </a:lnTo>
                  <a:lnTo>
                    <a:pt x="233" y="521"/>
                  </a:lnTo>
                  <a:lnTo>
                    <a:pt x="230" y="523"/>
                  </a:lnTo>
                  <a:lnTo>
                    <a:pt x="227" y="524"/>
                  </a:lnTo>
                  <a:lnTo>
                    <a:pt x="224" y="524"/>
                  </a:lnTo>
                  <a:lnTo>
                    <a:pt x="221" y="524"/>
                  </a:lnTo>
                  <a:lnTo>
                    <a:pt x="219" y="523"/>
                  </a:lnTo>
                  <a:lnTo>
                    <a:pt x="215" y="521"/>
                  </a:lnTo>
                  <a:lnTo>
                    <a:pt x="213" y="519"/>
                  </a:lnTo>
                  <a:lnTo>
                    <a:pt x="212" y="517"/>
                  </a:lnTo>
                  <a:lnTo>
                    <a:pt x="210" y="515"/>
                  </a:lnTo>
                  <a:lnTo>
                    <a:pt x="210" y="512"/>
                  </a:lnTo>
                  <a:lnTo>
                    <a:pt x="209" y="509"/>
                  </a:lnTo>
                  <a:lnTo>
                    <a:pt x="209" y="450"/>
                  </a:lnTo>
                  <a:lnTo>
                    <a:pt x="90" y="450"/>
                  </a:lnTo>
                  <a:lnTo>
                    <a:pt x="87" y="449"/>
                  </a:lnTo>
                  <a:lnTo>
                    <a:pt x="85" y="449"/>
                  </a:lnTo>
                  <a:lnTo>
                    <a:pt x="82" y="447"/>
                  </a:lnTo>
                  <a:lnTo>
                    <a:pt x="80" y="446"/>
                  </a:lnTo>
                  <a:lnTo>
                    <a:pt x="77" y="443"/>
                  </a:lnTo>
                  <a:lnTo>
                    <a:pt x="76" y="440"/>
                  </a:lnTo>
                  <a:lnTo>
                    <a:pt x="75" y="438"/>
                  </a:lnTo>
                  <a:lnTo>
                    <a:pt x="75" y="435"/>
                  </a:lnTo>
                  <a:lnTo>
                    <a:pt x="75" y="432"/>
                  </a:lnTo>
                  <a:lnTo>
                    <a:pt x="76" y="428"/>
                  </a:lnTo>
                  <a:lnTo>
                    <a:pt x="77" y="426"/>
                  </a:lnTo>
                  <a:lnTo>
                    <a:pt x="80" y="424"/>
                  </a:lnTo>
                  <a:lnTo>
                    <a:pt x="82" y="422"/>
                  </a:lnTo>
                  <a:lnTo>
                    <a:pt x="85" y="421"/>
                  </a:lnTo>
                  <a:lnTo>
                    <a:pt x="87" y="420"/>
                  </a:lnTo>
                  <a:lnTo>
                    <a:pt x="90" y="420"/>
                  </a:lnTo>
                  <a:lnTo>
                    <a:pt x="209" y="420"/>
                  </a:lnTo>
                  <a:lnTo>
                    <a:pt x="209" y="300"/>
                  </a:lnTo>
                  <a:lnTo>
                    <a:pt x="90" y="300"/>
                  </a:lnTo>
                  <a:close/>
                  <a:moveTo>
                    <a:pt x="0" y="584"/>
                  </a:moveTo>
                  <a:lnTo>
                    <a:pt x="0" y="587"/>
                  </a:lnTo>
                  <a:lnTo>
                    <a:pt x="1" y="590"/>
                  </a:lnTo>
                  <a:lnTo>
                    <a:pt x="2" y="592"/>
                  </a:lnTo>
                  <a:lnTo>
                    <a:pt x="5" y="594"/>
                  </a:lnTo>
                  <a:lnTo>
                    <a:pt x="7" y="596"/>
                  </a:lnTo>
                  <a:lnTo>
                    <a:pt x="9" y="597"/>
                  </a:lnTo>
                  <a:lnTo>
                    <a:pt x="12" y="599"/>
                  </a:lnTo>
                  <a:lnTo>
                    <a:pt x="15" y="599"/>
                  </a:lnTo>
                  <a:lnTo>
                    <a:pt x="882" y="599"/>
                  </a:lnTo>
                  <a:lnTo>
                    <a:pt x="885" y="599"/>
                  </a:lnTo>
                  <a:lnTo>
                    <a:pt x="888" y="597"/>
                  </a:lnTo>
                  <a:lnTo>
                    <a:pt x="891" y="596"/>
                  </a:lnTo>
                  <a:lnTo>
                    <a:pt x="893" y="594"/>
                  </a:lnTo>
                  <a:lnTo>
                    <a:pt x="895" y="592"/>
                  </a:lnTo>
                  <a:lnTo>
                    <a:pt x="896" y="590"/>
                  </a:lnTo>
                  <a:lnTo>
                    <a:pt x="897" y="587"/>
                  </a:lnTo>
                  <a:lnTo>
                    <a:pt x="897" y="584"/>
                  </a:lnTo>
                  <a:lnTo>
                    <a:pt x="897" y="0"/>
                  </a:lnTo>
                  <a:lnTo>
                    <a:pt x="0" y="0"/>
                  </a:lnTo>
                  <a:lnTo>
                    <a:pt x="0" y="5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 name="TextBox 4">
            <a:extLst>
              <a:ext uri="{FF2B5EF4-FFF2-40B4-BE49-F238E27FC236}">
                <a16:creationId xmlns:a16="http://schemas.microsoft.com/office/drawing/2014/main" id="{5ACB7E71-C889-4F98-BE00-D8E50AFB2F22}"/>
              </a:ext>
            </a:extLst>
          </p:cNvPr>
          <p:cNvSpPr txBox="1"/>
          <p:nvPr/>
        </p:nvSpPr>
        <p:spPr>
          <a:xfrm>
            <a:off x="2964328" y="1769035"/>
            <a:ext cx="6382871" cy="2554545"/>
          </a:xfrm>
          <a:prstGeom prst="rect">
            <a:avLst/>
          </a:prstGeom>
          <a:noFill/>
        </p:spPr>
        <p:txBody>
          <a:bodyPr wrap="square" rtlCol="0">
            <a:spAutoFit/>
          </a:bodyPr>
          <a:lstStyle/>
          <a:p>
            <a:pPr marL="285750" indent="-285750">
              <a:buFont typeface="Arial" panose="020B0604020202020204" pitchFamily="34" charset="0"/>
              <a:buChar char="•"/>
            </a:pPr>
            <a:r>
              <a:rPr lang="en-US" sz="3200" dirty="0"/>
              <a:t>New statistical testing (Kruskal Wallis)</a:t>
            </a:r>
          </a:p>
          <a:p>
            <a:pPr marL="285750" indent="-285750">
              <a:buFont typeface="Arial" panose="020B0604020202020204" pitchFamily="34" charset="0"/>
              <a:buChar char="•"/>
            </a:pPr>
            <a:r>
              <a:rPr lang="en-US" sz="3200" dirty="0"/>
              <a:t>Further feature engineering for stronger predictive model</a:t>
            </a:r>
            <a:endParaRPr lang="en-US" sz="2400" dirty="0"/>
          </a:p>
          <a:p>
            <a:pPr marL="285750" indent="-285750">
              <a:buFont typeface="Arial" panose="020B0604020202020204" pitchFamily="34" charset="0"/>
              <a:buChar char="•"/>
            </a:pPr>
            <a:r>
              <a:rPr lang="en-US" sz="3200" dirty="0"/>
              <a:t>Suggested locations by zip code</a:t>
            </a:r>
          </a:p>
        </p:txBody>
      </p:sp>
    </p:spTree>
    <p:extLst>
      <p:ext uri="{BB962C8B-B14F-4D97-AF65-F5344CB8AC3E}">
        <p14:creationId xmlns:p14="http://schemas.microsoft.com/office/powerpoint/2010/main" val="2075196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
            </a:r>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967335"/>
            <a:ext cx="5786662" cy="923330"/>
          </a:xfrm>
          <a:prstGeom prst="rect">
            <a:avLst/>
          </a:prstGeom>
          <a:noFill/>
        </p:spPr>
        <p:txBody>
          <a:bodyPr wrap="square" lIns="0" tIns="0" rIns="0" bIns="0" rtlCol="0" anchor="ctr">
            <a:spAutoFit/>
          </a:bodyPr>
          <a:lstStyle/>
          <a:p>
            <a:pPr algn="ctr"/>
            <a:r>
              <a:rPr lang="en-US" sz="6000" b="1" dirty="0">
                <a:solidFill>
                  <a:schemeClr val="bg1"/>
                </a:solidFill>
                <a:latin typeface="+mj-lt"/>
              </a:rPr>
              <a:t>THANK</a:t>
            </a:r>
            <a:r>
              <a:rPr lang="en-US" sz="6000" dirty="0">
                <a:solidFill>
                  <a:schemeClr val="bg1"/>
                </a:solidFill>
                <a:latin typeface="+mj-lt"/>
              </a:rPr>
              <a:t> YOU</a:t>
            </a:r>
            <a:endParaRPr lang="en-US" sz="6600" dirty="0">
              <a:solidFill>
                <a:schemeClr val="bg1"/>
              </a:solidFill>
              <a:latin typeface="+mj-lt"/>
            </a:endParaRPr>
          </a:p>
        </p:txBody>
      </p:sp>
      <p:sp>
        <p:nvSpPr>
          <p:cNvPr id="7" name="Rectangle 6">
            <a:hlinkClick r:id="rId4"/>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This image is an icon that reads &quot;24Slides.&quot;">
            <a:hlinkClick r:id="rId4"/>
            <a:extLst>
              <a:ext uri="{FF2B5EF4-FFF2-40B4-BE49-F238E27FC236}">
                <a16:creationId xmlns:a16="http://schemas.microsoft.com/office/drawing/2014/main" id="{A2875173-B0D5-4330-A6C0-5027C67D1E6D}"/>
              </a:ext>
            </a:extLst>
          </p:cNvPr>
          <p:cNvPicPr>
            <a:picLocks noChangeAspect="1"/>
          </p:cNvPicPr>
          <p:nvPr/>
        </p:nvPicPr>
        <p:blipFill>
          <a:blip r:embed="rId5"/>
          <a:stretch>
            <a:fillRect/>
          </a:stretch>
        </p:blipFill>
        <p:spPr>
          <a:xfrm>
            <a:off x="5581650" y="345493"/>
            <a:ext cx="1028700" cy="293902"/>
          </a:xfrm>
          <a:prstGeom prst="rect">
            <a:avLst/>
          </a:prstGeom>
          <a:effectLst/>
        </p:spPr>
      </p:pic>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spTree>
    <p:extLst>
      <p:ext uri="{BB962C8B-B14F-4D97-AF65-F5344CB8AC3E}">
        <p14:creationId xmlns:p14="http://schemas.microsoft.com/office/powerpoint/2010/main" val="260920942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Es0ZFlFNik6939OAyqUIfg"/>
</p:tagLst>
</file>

<file path=ppt/theme/theme1.xml><?xml version="1.0" encoding="utf-8"?>
<a:theme xmlns:a="http://schemas.openxmlformats.org/drawingml/2006/main" name="Office Theme">
  <a:themeElements>
    <a:clrScheme name="McD color scheme">
      <a:dk1>
        <a:sysClr val="windowText" lastClr="000000"/>
      </a:dk1>
      <a:lt1>
        <a:sysClr val="window" lastClr="FFFFFF"/>
      </a:lt1>
      <a:dk2>
        <a:srgbClr val="44546A"/>
      </a:dk2>
      <a:lt2>
        <a:srgbClr val="E7E6E6"/>
      </a:lt2>
      <a:accent1>
        <a:srgbClr val="E31737"/>
      </a:accent1>
      <a:accent2>
        <a:srgbClr val="FFC427"/>
      </a:accent2>
      <a:accent3>
        <a:srgbClr val="B4D78E"/>
      </a:accent3>
      <a:accent4>
        <a:srgbClr val="749CD3"/>
      </a:accent4>
      <a:accent5>
        <a:srgbClr val="4472C4"/>
      </a:accent5>
      <a:accent6>
        <a:srgbClr val="70AD47"/>
      </a:accent6>
      <a:hlink>
        <a:srgbClr val="0563C1"/>
      </a:hlink>
      <a:folHlink>
        <a:srgbClr val="954F72"/>
      </a:folHlink>
    </a:clrScheme>
    <a:fontScheme name="Modern 04">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Balanced_Scorecard.pptx" id="{10ED7897-4190-42E8-9E5A-9BA30033AB56}" vid="{5E997269-9069-4613-A476-408DDBC8C5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Balanced scorecard, from 24Slides</Template>
  <TotalTime>0</TotalTime>
  <Words>266</Words>
  <Application>Microsoft Office PowerPoint</Application>
  <PresentationFormat>Widescreen</PresentationFormat>
  <Paragraphs>52</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Century Gothic</vt:lpstr>
      <vt:lpstr>Office Theme</vt:lpstr>
      <vt:lpstr>Balanced scorecard slide 1</vt:lpstr>
      <vt:lpstr>Balanced scorecard slide 8</vt:lpstr>
      <vt:lpstr>Balanced scorecard slide 9</vt:lpstr>
      <vt:lpstr>Balanced scorecard slide 3</vt:lpstr>
      <vt:lpstr>Balanced scorecard slide 4</vt:lpstr>
      <vt:lpstr>Balanced scorecard slide 4</vt:lpstr>
      <vt:lpstr>Balanced scorecard slide 7</vt:lpstr>
      <vt:lpstr>Balanced scorecard slide 9</vt:lpstr>
      <vt:lpstr>Balanced scorecard slide 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2019-01-26T20:05:33Z</dcterms:created>
  <dcterms:modified xsi:type="dcterms:W3CDTF">2019-03-01T12:08:17Z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2018-11-28T18:24:19.6333999Z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